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1" r:id="rId1"/>
  </p:sldMasterIdLst>
  <p:notesMasterIdLst>
    <p:notesMasterId r:id="rId25"/>
  </p:notesMasterIdLst>
  <p:handoutMasterIdLst>
    <p:handoutMasterId r:id="rId26"/>
  </p:handoutMasterIdLst>
  <p:sldIdLst>
    <p:sldId id="272" r:id="rId2"/>
    <p:sldId id="411" r:id="rId3"/>
    <p:sldId id="412" r:id="rId4"/>
    <p:sldId id="414" r:id="rId5"/>
    <p:sldId id="415" r:id="rId6"/>
    <p:sldId id="413" r:id="rId7"/>
    <p:sldId id="416" r:id="rId8"/>
    <p:sldId id="419" r:id="rId9"/>
    <p:sldId id="420" r:id="rId10"/>
    <p:sldId id="418" r:id="rId11"/>
    <p:sldId id="421" r:id="rId12"/>
    <p:sldId id="422" r:id="rId13"/>
    <p:sldId id="417" r:id="rId14"/>
    <p:sldId id="423" r:id="rId15"/>
    <p:sldId id="424" r:id="rId16"/>
    <p:sldId id="425" r:id="rId17"/>
    <p:sldId id="426" r:id="rId18"/>
    <p:sldId id="427" r:id="rId19"/>
    <p:sldId id="428" r:id="rId20"/>
    <p:sldId id="429" r:id="rId21"/>
    <p:sldId id="430" r:id="rId22"/>
    <p:sldId id="434" r:id="rId23"/>
    <p:sldId id="435" r:id="rId24"/>
  </p:sldIdLst>
  <p:sldSz cx="9144000" cy="6858000" type="screen4x3"/>
  <p:notesSz cx="6797675" cy="9926638"/>
  <p:defaultTextStyle>
    <a:defPPr>
      <a:defRPr lang="zh-TW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ahoma" pitchFamily="34" charset="0"/>
        <a:ea typeface="新細明體" pitchFamily="18" charset="-120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D60093"/>
    <a:srgbClr val="0000FF"/>
    <a:srgbClr val="009900"/>
    <a:srgbClr val="FFFFCC"/>
    <a:srgbClr val="000000"/>
    <a:srgbClr val="CC3300"/>
    <a:srgbClr val="006699"/>
    <a:srgbClr val="C2D9F2"/>
    <a:srgbClr val="94DADC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295" autoAdjust="0"/>
    <p:restoredTop sz="93457" autoAdjust="0"/>
  </p:normalViewPr>
  <p:slideViewPr>
    <p:cSldViewPr>
      <p:cViewPr varScale="1">
        <p:scale>
          <a:sx n="85" d="100"/>
          <a:sy n="85" d="100"/>
        </p:scale>
        <p:origin x="-1579" y="-77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3744"/>
    </p:cViewPr>
    <p:sldLst>
      <p:sld r:id="rId1" collapse="1"/>
    </p:sldLst>
  </p:outlineViewPr>
  <p:notesTextViewPr>
    <p:cViewPr>
      <p:scale>
        <a:sx n="25" d="100"/>
        <a:sy n="25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1" d="100"/>
          <a:sy n="61" d="100"/>
        </p:scale>
        <p:origin x="-3293" y="-101"/>
      </p:cViewPr>
      <p:guideLst>
        <p:guide orient="horz" pos="3126"/>
        <p:guide pos="2141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9011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9011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en-US"/>
          </a:p>
        </p:txBody>
      </p:sp>
      <p:sp>
        <p:nvSpPr>
          <p:cNvPr id="9011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fld id="{0871D871-3700-4278-9CFE-8030728279C7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sr-Cyrl-CS"/>
          </a:p>
        </p:txBody>
      </p:sp>
      <p:sp>
        <p:nvSpPr>
          <p:cNvPr id="6144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49688" y="0"/>
            <a:ext cx="2946400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endParaRPr lang="sr-Cyrl-CS"/>
          </a:p>
        </p:txBody>
      </p:sp>
      <p:sp>
        <p:nvSpPr>
          <p:cNvPr id="614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15988" y="744538"/>
            <a:ext cx="4965700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6144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14875"/>
            <a:ext cx="5438775" cy="4467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Cyrl-CS" smtClean="0"/>
              <a:t>Click to edit Master text styles</a:t>
            </a:r>
          </a:p>
          <a:p>
            <a:pPr lvl="1"/>
            <a:r>
              <a:rPr lang="sr-Cyrl-CS" smtClean="0"/>
              <a:t>Second level</a:t>
            </a:r>
          </a:p>
          <a:p>
            <a:pPr lvl="2"/>
            <a:r>
              <a:rPr lang="sr-Cyrl-CS" smtClean="0"/>
              <a:t>Third level</a:t>
            </a:r>
          </a:p>
          <a:p>
            <a:pPr lvl="3"/>
            <a:r>
              <a:rPr lang="sr-Cyrl-CS" smtClean="0"/>
              <a:t>Fourth level</a:t>
            </a:r>
          </a:p>
          <a:p>
            <a:pPr lvl="4"/>
            <a:r>
              <a:rPr lang="sr-Cyrl-CS" smtClean="0"/>
              <a:t>Fifth level</a:t>
            </a:r>
          </a:p>
        </p:txBody>
      </p:sp>
      <p:sp>
        <p:nvSpPr>
          <p:cNvPr id="6144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Times New Roman" pitchFamily="18" charset="0"/>
              </a:defRPr>
            </a:lvl1pPr>
          </a:lstStyle>
          <a:p>
            <a:endParaRPr lang="sr-Cyrl-CS"/>
          </a:p>
        </p:txBody>
      </p:sp>
      <p:sp>
        <p:nvSpPr>
          <p:cNvPr id="6144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49688" y="9428163"/>
            <a:ext cx="2946400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Times New Roman" pitchFamily="18" charset="0"/>
              </a:defRPr>
            </a:lvl1pPr>
          </a:lstStyle>
          <a:p>
            <a:fld id="{6B29DF09-C800-4352-8B4E-435F31ADE9DC}" type="slidenum">
              <a:rPr lang="sr-Cyrl-CS"/>
              <a:pPr/>
              <a:t>‹#›</a:t>
            </a:fld>
            <a:endParaRPr lang="sr-Cyrl-C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新細明體" pitchFamily="18" charset="-12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917575" y="744538"/>
            <a:ext cx="4962525" cy="3722687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29DF09-C800-4352-8B4E-435F31ADE9DC}" type="slidenum">
              <a:rPr lang="sr-Cyrl-CS" smtClean="0"/>
              <a:pPr/>
              <a:t>1</a:t>
            </a:fld>
            <a:endParaRPr lang="sr-Cyrl-C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7" name="Line 57"/>
          <p:cNvSpPr>
            <a:spLocks noChangeShapeType="1"/>
          </p:cNvSpPr>
          <p:nvPr userDrawn="1"/>
        </p:nvSpPr>
        <p:spPr bwMode="ltGray">
          <a:xfrm>
            <a:off x="8839200" y="0"/>
            <a:ext cx="0" cy="2362200"/>
          </a:xfrm>
          <a:prstGeom prst="line">
            <a:avLst/>
          </a:prstGeom>
          <a:noFill/>
          <a:ln w="9525">
            <a:solidFill>
              <a:schemeClr val="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10298" name="Group 58"/>
          <p:cNvGrpSpPr>
            <a:grpSpLocks/>
          </p:cNvGrpSpPr>
          <p:nvPr userDrawn="1"/>
        </p:nvGrpSpPr>
        <p:grpSpPr bwMode="auto">
          <a:xfrm>
            <a:off x="4763" y="887413"/>
            <a:ext cx="6654800" cy="2851150"/>
            <a:chOff x="3" y="559"/>
            <a:chExt cx="4192" cy="1796"/>
          </a:xfrm>
        </p:grpSpPr>
        <p:sp>
          <p:nvSpPr>
            <p:cNvPr id="10299" name="Line 59"/>
            <p:cNvSpPr>
              <a:spLocks noChangeShapeType="1"/>
            </p:cNvSpPr>
            <p:nvPr userDrawn="1"/>
          </p:nvSpPr>
          <p:spPr bwMode="ltGray">
            <a:xfrm>
              <a:off x="506" y="559"/>
              <a:ext cx="0" cy="1796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0" name="Line 60"/>
            <p:cNvSpPr>
              <a:spLocks noChangeShapeType="1"/>
            </p:cNvSpPr>
            <p:nvPr userDrawn="1"/>
          </p:nvSpPr>
          <p:spPr bwMode="ltGray">
            <a:xfrm flipH="1" flipV="1">
              <a:off x="3" y="1924"/>
              <a:ext cx="3211" cy="1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1" name="Line 61"/>
            <p:cNvSpPr>
              <a:spLocks noChangeShapeType="1"/>
            </p:cNvSpPr>
            <p:nvPr userDrawn="1"/>
          </p:nvSpPr>
          <p:spPr bwMode="ltGray">
            <a:xfrm flipH="1" flipV="1">
              <a:off x="384" y="938"/>
              <a:ext cx="3811" cy="1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2" name="Arc 62"/>
            <p:cNvSpPr>
              <a:spLocks/>
            </p:cNvSpPr>
            <p:nvPr userDrawn="1"/>
          </p:nvSpPr>
          <p:spPr bwMode="ltGray">
            <a:xfrm rot="16200000" flipH="1">
              <a:off x="426" y="860"/>
              <a:ext cx="156" cy="157"/>
            </a:xfrm>
            <a:custGeom>
              <a:avLst/>
              <a:gdLst>
                <a:gd name="G0" fmla="+- 21595 0 0"/>
                <a:gd name="G1" fmla="+- 21600 0 0"/>
                <a:gd name="G2" fmla="+- 21600 0 0"/>
                <a:gd name="T0" fmla="*/ 21114 w 43195"/>
                <a:gd name="T1" fmla="*/ 5 h 43200"/>
                <a:gd name="T2" fmla="*/ 0 w 43195"/>
                <a:gd name="T3" fmla="*/ 22056 h 43200"/>
                <a:gd name="T4" fmla="*/ 21595 w 43195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195" h="43200" fill="none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</a:path>
                <a:path w="43195" h="43200" stroke="0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  <a:lnTo>
                    <a:pt x="21595" y="21600"/>
                  </a:lnTo>
                  <a:close/>
                </a:path>
              </a:pathLst>
            </a:cu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grpSp>
        <p:nvGrpSpPr>
          <p:cNvPr id="10303" name="Group 63"/>
          <p:cNvGrpSpPr>
            <a:grpSpLocks/>
          </p:cNvGrpSpPr>
          <p:nvPr userDrawn="1"/>
        </p:nvGrpSpPr>
        <p:grpSpPr bwMode="auto">
          <a:xfrm>
            <a:off x="2349500" y="3098800"/>
            <a:ext cx="6045200" cy="2876550"/>
            <a:chOff x="1480" y="1952"/>
            <a:chExt cx="3808" cy="1812"/>
          </a:xfrm>
        </p:grpSpPr>
        <p:sp>
          <p:nvSpPr>
            <p:cNvPr id="10304" name="Line 64"/>
            <p:cNvSpPr>
              <a:spLocks noChangeShapeType="1"/>
            </p:cNvSpPr>
            <p:nvPr userDrawn="1"/>
          </p:nvSpPr>
          <p:spPr bwMode="ltGray">
            <a:xfrm flipV="1">
              <a:off x="1480" y="3442"/>
              <a:ext cx="3808" cy="0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5" name="Line 65"/>
            <p:cNvSpPr>
              <a:spLocks noChangeShapeType="1"/>
            </p:cNvSpPr>
            <p:nvPr userDrawn="1"/>
          </p:nvSpPr>
          <p:spPr bwMode="ltGray">
            <a:xfrm flipH="1">
              <a:off x="5172" y="1952"/>
              <a:ext cx="0" cy="1812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0306" name="Arc 66"/>
            <p:cNvSpPr>
              <a:spLocks/>
            </p:cNvSpPr>
            <p:nvPr userDrawn="1"/>
          </p:nvSpPr>
          <p:spPr bwMode="ltGray">
            <a:xfrm rot="5400000">
              <a:off x="5097" y="3346"/>
              <a:ext cx="156" cy="157"/>
            </a:xfrm>
            <a:custGeom>
              <a:avLst/>
              <a:gdLst>
                <a:gd name="G0" fmla="+- 21595 0 0"/>
                <a:gd name="G1" fmla="+- 21600 0 0"/>
                <a:gd name="G2" fmla="+- 21600 0 0"/>
                <a:gd name="T0" fmla="*/ 21114 w 43195"/>
                <a:gd name="T1" fmla="*/ 5 h 43200"/>
                <a:gd name="T2" fmla="*/ 0 w 43195"/>
                <a:gd name="T3" fmla="*/ 22056 h 43200"/>
                <a:gd name="T4" fmla="*/ 21595 w 43195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195" h="43200" fill="none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</a:path>
                <a:path w="43195" h="43200" stroke="0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  <a:lnTo>
                    <a:pt x="21595" y="21600"/>
                  </a:lnTo>
                  <a:close/>
                </a:path>
              </a:pathLst>
            </a:cu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10307" name="Rectangle 67"/>
          <p:cNvSpPr>
            <a:spLocks noGrp="1" noChangeArrowheads="1"/>
          </p:cNvSpPr>
          <p:nvPr>
            <p:ph type="ctrTitle"/>
          </p:nvPr>
        </p:nvSpPr>
        <p:spPr>
          <a:xfrm>
            <a:off x="990600" y="1752600"/>
            <a:ext cx="7772400" cy="1143000"/>
          </a:xfrm>
        </p:spPr>
        <p:txBody>
          <a:bodyPr/>
          <a:lstStyle>
            <a:lvl1pPr>
              <a:defRPr b="1">
                <a:solidFill>
                  <a:schemeClr val="tx1"/>
                </a:solidFill>
              </a:defRPr>
            </a:lvl1pPr>
          </a:lstStyle>
          <a:p>
            <a:r>
              <a:rPr lang="sr-Latn-CS" altLang="zh-TW"/>
              <a:t>TITLE</a:t>
            </a:r>
            <a:endParaRPr lang="en-US" altLang="zh-TW"/>
          </a:p>
        </p:txBody>
      </p:sp>
      <p:sp>
        <p:nvSpPr>
          <p:cNvPr id="10308" name="Rectangle 68" descr="Rectangle: Click to edit Master text styles&#10;Second level&#10;Third level&#10;Fourth level&#10;Fifth level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309938"/>
            <a:ext cx="6400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sr-Latn-CS" altLang="zh-TW"/>
              <a:t>Subtitle</a:t>
            </a:r>
            <a:endParaRPr lang="en-US" altLang="zh-TW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89713" y="304800"/>
            <a:ext cx="1943100" cy="59451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5650" y="304800"/>
            <a:ext cx="5681663" cy="59451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5828" y="304800"/>
            <a:ext cx="8052636" cy="1143000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28800"/>
            <a:ext cx="8064896" cy="4608512"/>
          </a:xfrm>
        </p:spPr>
        <p:txBody>
          <a:bodyPr/>
          <a:lstStyle>
            <a:lvl2pPr>
              <a:defRPr sz="2200" baseline="0"/>
            </a:lvl2pPr>
            <a:lvl3pPr>
              <a:defRPr sz="2000" baseline="0"/>
            </a:lvl3pPr>
            <a:lvl4pPr>
              <a:buFont typeface="Arial" pitchFamily="34" charset="0"/>
              <a:buChar char="•"/>
              <a:defRPr baseline="0">
                <a:latin typeface="Calibri" pitchFamily="34" charset="0"/>
              </a:defRPr>
            </a:lvl4pPr>
            <a:lvl5pPr>
              <a:defRPr baseline="0">
                <a:latin typeface="Calibri" pitchFamily="34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0413" y="1773238"/>
            <a:ext cx="3810000" cy="44767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2813" y="1773238"/>
            <a:ext cx="3810000" cy="44767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74" name="Line 58"/>
          <p:cNvSpPr>
            <a:spLocks noChangeShapeType="1"/>
          </p:cNvSpPr>
          <p:nvPr/>
        </p:nvSpPr>
        <p:spPr bwMode="ltGray">
          <a:xfrm>
            <a:off x="8839200" y="0"/>
            <a:ext cx="0" cy="2362200"/>
          </a:xfrm>
          <a:prstGeom prst="line">
            <a:avLst/>
          </a:prstGeom>
          <a:noFill/>
          <a:ln w="9525">
            <a:solidFill>
              <a:schemeClr val="hlink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9275" name="Group 59"/>
          <p:cNvGrpSpPr>
            <a:grpSpLocks/>
          </p:cNvGrpSpPr>
          <p:nvPr/>
        </p:nvGrpSpPr>
        <p:grpSpPr bwMode="auto">
          <a:xfrm>
            <a:off x="414338" y="1416050"/>
            <a:ext cx="1784350" cy="2324100"/>
            <a:chOff x="96" y="916"/>
            <a:chExt cx="2208" cy="2876"/>
          </a:xfrm>
        </p:grpSpPr>
        <p:sp>
          <p:nvSpPr>
            <p:cNvPr id="9276" name="Line 60"/>
            <p:cNvSpPr>
              <a:spLocks noChangeShapeType="1"/>
            </p:cNvSpPr>
            <p:nvPr/>
          </p:nvSpPr>
          <p:spPr bwMode="ltGray">
            <a:xfrm flipH="1">
              <a:off x="96" y="1037"/>
              <a:ext cx="2208" cy="0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77" name="Line 61"/>
            <p:cNvSpPr>
              <a:spLocks noChangeShapeType="1"/>
            </p:cNvSpPr>
            <p:nvPr/>
          </p:nvSpPr>
          <p:spPr bwMode="ltGray">
            <a:xfrm>
              <a:off x="336" y="920"/>
              <a:ext cx="0" cy="2872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9278" name="Arc 62"/>
            <p:cNvSpPr>
              <a:spLocks/>
            </p:cNvSpPr>
            <p:nvPr/>
          </p:nvSpPr>
          <p:spPr bwMode="ltGray">
            <a:xfrm flipH="1">
              <a:off x="217" y="916"/>
              <a:ext cx="239" cy="239"/>
            </a:xfrm>
            <a:custGeom>
              <a:avLst/>
              <a:gdLst>
                <a:gd name="G0" fmla="+- 21595 0 0"/>
                <a:gd name="G1" fmla="+- 21600 0 0"/>
                <a:gd name="G2" fmla="+- 21600 0 0"/>
                <a:gd name="T0" fmla="*/ 21114 w 43195"/>
                <a:gd name="T1" fmla="*/ 5 h 43200"/>
                <a:gd name="T2" fmla="*/ 0 w 43195"/>
                <a:gd name="T3" fmla="*/ 22056 h 43200"/>
                <a:gd name="T4" fmla="*/ 21595 w 43195"/>
                <a:gd name="T5" fmla="*/ 21600 h 432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3195" h="43200" fill="none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</a:path>
                <a:path w="43195" h="43200" stroke="0" extrusionOk="0">
                  <a:moveTo>
                    <a:pt x="21114" y="5"/>
                  </a:moveTo>
                  <a:cubicBezTo>
                    <a:pt x="21274" y="1"/>
                    <a:pt x="21434" y="-1"/>
                    <a:pt x="21595" y="0"/>
                  </a:cubicBezTo>
                  <a:cubicBezTo>
                    <a:pt x="33524" y="0"/>
                    <a:pt x="43195" y="9670"/>
                    <a:pt x="43195" y="21600"/>
                  </a:cubicBezTo>
                  <a:cubicBezTo>
                    <a:pt x="43195" y="33529"/>
                    <a:pt x="33524" y="43200"/>
                    <a:pt x="21595" y="43200"/>
                  </a:cubicBezTo>
                  <a:cubicBezTo>
                    <a:pt x="9843" y="43200"/>
                    <a:pt x="247" y="33805"/>
                    <a:pt x="-1" y="22056"/>
                  </a:cubicBezTo>
                  <a:lnTo>
                    <a:pt x="21595" y="21600"/>
                  </a:lnTo>
                  <a:close/>
                </a:path>
              </a:pathLst>
            </a:cu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9279" name="Rectangle 63"/>
          <p:cNvSpPr>
            <a:spLocks noGrp="1" noChangeArrowheads="1"/>
          </p:cNvSpPr>
          <p:nvPr>
            <p:ph type="title"/>
          </p:nvPr>
        </p:nvSpPr>
        <p:spPr bwMode="auto">
          <a:xfrm>
            <a:off x="755650" y="3048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altLang="zh-TW" smtClean="0"/>
              <a:t>TITLE</a:t>
            </a:r>
            <a:endParaRPr lang="en-US" altLang="zh-TW" smtClean="0"/>
          </a:p>
        </p:txBody>
      </p:sp>
      <p:sp>
        <p:nvSpPr>
          <p:cNvPr id="9280" name="Rectangle 64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 bwMode="auto">
          <a:xfrm>
            <a:off x="760413" y="1773238"/>
            <a:ext cx="7772400" cy="4476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sr-Latn-CS" altLang="zh-TW" smtClean="0"/>
              <a:t>Word</a:t>
            </a:r>
            <a:endParaRPr lang="en-US" altLang="zh-TW" smtClean="0"/>
          </a:p>
          <a:p>
            <a:pPr lvl="1"/>
            <a:r>
              <a:rPr lang="sr-Latn-CS" altLang="zh-TW" smtClean="0"/>
              <a:t>Word</a:t>
            </a:r>
          </a:p>
          <a:p>
            <a:pPr lvl="2"/>
            <a:r>
              <a:rPr lang="sr-Latn-CS" altLang="zh-TW" smtClean="0"/>
              <a:t>Word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2pPr>
      <a:lvl3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3pPr>
      <a:lvl4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4pPr>
      <a:lvl5pPr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Font typeface="Wingdings" pitchFamily="2" charset="2"/>
        <a:buChar char="w"/>
        <a:defRPr kumimoji="1" sz="24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Font typeface="Wingdings" pitchFamily="2" charset="2"/>
        <a:buChar char="w"/>
        <a:defRPr kumimoji="1" sz="2000">
          <a:solidFill>
            <a:schemeClr val="tx1"/>
          </a:solidFill>
          <a:latin typeface="+mn-lt"/>
          <a:ea typeface="新細明體" pitchFamily="18" charset="-120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95000"/>
        <a:buFont typeface="Wingdings" pitchFamily="2" charset="2"/>
        <a:buChar char="w"/>
        <a:defRPr kumimoji="1">
          <a:solidFill>
            <a:schemeClr val="tx1"/>
          </a:solidFill>
          <a:latin typeface="+mn-lt"/>
          <a:ea typeface="新細明體" pitchFamily="18" charset="-120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n"/>
        <a:defRPr kumimoji="1" sz="2000">
          <a:solidFill>
            <a:schemeClr val="tx1"/>
          </a:solidFill>
          <a:latin typeface="Tahoma" pitchFamily="34" charset="0"/>
          <a:ea typeface="新細明體" pitchFamily="18" charset="-120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46" name="Rectangle 46"/>
          <p:cNvSpPr>
            <a:spLocks noGrp="1" noChangeArrowheads="1"/>
          </p:cNvSpPr>
          <p:nvPr>
            <p:ph type="ctrTitle"/>
          </p:nvPr>
        </p:nvSpPr>
        <p:spPr>
          <a:xfrm>
            <a:off x="899592" y="1709936"/>
            <a:ext cx="7863408" cy="1143000"/>
          </a:xfrm>
        </p:spPr>
        <p:txBody>
          <a:bodyPr>
            <a:normAutofit fontScale="90000"/>
          </a:bodyPr>
          <a:lstStyle/>
          <a:p>
            <a:r>
              <a:rPr lang="ru-RU" sz="2700" b="0" dirty="0" smtClean="0"/>
              <a:t>НАСТАВНА ЈЕДИНИЦА </a:t>
            </a:r>
            <a:r>
              <a:rPr lang="sr-Cyrl-RS" sz="2700" b="0" dirty="0" smtClean="0"/>
              <a:t>6</a:t>
            </a:r>
            <a:r>
              <a:rPr lang="ru-RU" sz="2700" b="0" dirty="0" smtClean="0"/>
              <a:t>: </a:t>
            </a:r>
            <a:br>
              <a:rPr lang="ru-RU" sz="2700" b="0" dirty="0" smtClean="0"/>
            </a:br>
            <a:r>
              <a:rPr lang="ru-RU" sz="2700" b="0" dirty="0" smtClean="0"/>
              <a:t/>
            </a:r>
            <a:br>
              <a:rPr lang="ru-RU" sz="2700" b="0" dirty="0" smtClean="0"/>
            </a:br>
            <a:r>
              <a:rPr lang="sr-Cyrl-RS" dirty="0" smtClean="0"/>
              <a:t>Фармакокинетички модели и сатурациона фармакокинетика	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25647" name="Rectangle 47" descr="Rectangle: Click to edit Master text styles&#10;Second level&#10;Third level&#10;Fourth level&#10;Fifth level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309938"/>
            <a:ext cx="7110413" cy="1990725"/>
          </a:xfrm>
        </p:spPr>
        <p:txBody>
          <a:bodyPr/>
          <a:lstStyle/>
          <a:p>
            <a:r>
              <a:rPr lang="sr-Cyrl-CS" sz="2000" dirty="0"/>
              <a:t>ИНТЕГРИСАНЕ АКАДЕМСКЕ СТУДИЈЕ</a:t>
            </a:r>
            <a:r>
              <a:rPr lang="en-US" sz="2000" dirty="0"/>
              <a:t> </a:t>
            </a:r>
            <a:r>
              <a:rPr lang="sr-Cyrl-CS" sz="2000" dirty="0"/>
              <a:t>ФАРМАЦИЈЕ</a:t>
            </a:r>
            <a:endParaRPr lang="en-US" sz="2000" dirty="0"/>
          </a:p>
          <a:p>
            <a:endParaRPr lang="en-US" sz="2000" dirty="0"/>
          </a:p>
          <a:p>
            <a:r>
              <a:rPr lang="sr-Cyrl-CS" sz="2000" dirty="0"/>
              <a:t>Предмет: </a:t>
            </a:r>
            <a:r>
              <a:rPr lang="sr-Cyrl-CS" sz="2000" dirty="0" smtClean="0"/>
              <a:t>Фармакокинетика </a:t>
            </a:r>
            <a:endParaRPr lang="sr-Cyrl-CS" sz="2000" dirty="0"/>
          </a:p>
          <a:p>
            <a:endParaRPr lang="sr-Cyrl-CS" sz="1000" dirty="0"/>
          </a:p>
          <a:p>
            <a:endParaRPr lang="sr-Cyrl-CS" sz="1000" dirty="0"/>
          </a:p>
          <a:p>
            <a:pPr algn="r"/>
            <a:r>
              <a:rPr lang="sr-Cyrl-CS" sz="1800" dirty="0" smtClean="0"/>
              <a:t>Проф. </a:t>
            </a:r>
            <a:r>
              <a:rPr lang="sr-Cyrl-CS" sz="1800" dirty="0"/>
              <a:t>др Наташа Ђорђевић</a:t>
            </a:r>
            <a:r>
              <a:rPr lang="en-US" sz="2000" dirty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два одељка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83568" y="1628800"/>
            <a:ext cx="8208912" cy="4608512"/>
          </a:xfrm>
        </p:spPr>
        <p:txBody>
          <a:bodyPr>
            <a:normAutofit fontScale="92500" lnSpcReduction="20000"/>
          </a:bodyPr>
          <a:lstStyle/>
          <a:p>
            <a:r>
              <a:rPr lang="ru-RU" dirty="0" smtClean="0"/>
              <a:t>Концентрација лека у одређеном тренутку након примене се може проценити тако што се:</a:t>
            </a:r>
          </a:p>
          <a:p>
            <a:pPr lvl="1"/>
            <a:r>
              <a:rPr lang="ru-RU" dirty="0" smtClean="0"/>
              <a:t>подаци логаритамски трансформишу, чиме се добија бифазна крива </a:t>
            </a:r>
          </a:p>
          <a:p>
            <a:pPr lvl="2"/>
            <a:r>
              <a:rPr lang="ru-RU" dirty="0" smtClean="0"/>
              <a:t>састоји се од два дела: почетне криве (махом одговара процесу дистрибуције), на коју се наставља права (одређена највише процесом елиминације)</a:t>
            </a:r>
          </a:p>
          <a:p>
            <a:pPr lvl="2"/>
            <a:r>
              <a:rPr lang="ru-RU" dirty="0" smtClean="0"/>
              <a:t>има два нагиба: први (</a:t>
            </a:r>
            <a:r>
              <a:rPr lang="el-GR" dirty="0" smtClean="0">
                <a:latin typeface="Calibri"/>
              </a:rPr>
              <a:t>α</a:t>
            </a:r>
            <a:r>
              <a:rPr lang="ru-RU" dirty="0" smtClean="0"/>
              <a:t>) показује брзину дистрибуције, а други (</a:t>
            </a:r>
            <a:r>
              <a:rPr lang="el-GR" dirty="0" smtClean="0">
                <a:latin typeface="Calibri"/>
              </a:rPr>
              <a:t>β</a:t>
            </a:r>
            <a:r>
              <a:rPr lang="ru-RU" dirty="0" smtClean="0"/>
              <a:t>) брзину </a:t>
            </a:r>
            <a:r>
              <a:rPr lang="sr-Cyrl-RS" dirty="0" smtClean="0"/>
              <a:t>тј. </a:t>
            </a:r>
            <a:r>
              <a:rPr lang="ru-RU" dirty="0" smtClean="0"/>
              <a:t>константу елиминације</a:t>
            </a:r>
          </a:p>
          <a:p>
            <a:pPr lvl="1"/>
            <a:r>
              <a:rPr lang="ru-RU" dirty="0" smtClean="0"/>
              <a:t>утврде вредности компонената дистрибуције и елиминације, и то</a:t>
            </a:r>
          </a:p>
          <a:p>
            <a:pPr lvl="2"/>
            <a:r>
              <a:rPr lang="ru-RU" dirty="0" smtClean="0"/>
              <a:t>компонента елиминације - одређивањем нагиба </a:t>
            </a:r>
            <a:r>
              <a:rPr lang="el-GR" dirty="0" smtClean="0"/>
              <a:t>β </a:t>
            </a:r>
            <a:r>
              <a:rPr lang="ru-RU" dirty="0" smtClean="0"/>
              <a:t>и одсечка на </a:t>
            </a:r>
            <a:r>
              <a:rPr lang="en-US" i="1" dirty="0" smtClean="0"/>
              <a:t>y</a:t>
            </a:r>
            <a:r>
              <a:rPr lang="en-US" dirty="0" smtClean="0"/>
              <a:t> </a:t>
            </a:r>
            <a:r>
              <a:rPr lang="sr-Cyrl-RS" dirty="0" smtClean="0"/>
              <a:t>оси В </a:t>
            </a:r>
            <a:r>
              <a:rPr lang="ru-RU" dirty="0" smtClean="0"/>
              <a:t>екстраполирањем друге фазе криве до </a:t>
            </a:r>
            <a:r>
              <a:rPr lang="en-US" dirty="0" smtClean="0"/>
              <a:t>t</a:t>
            </a:r>
            <a:r>
              <a:rPr lang="en-US" baseline="-25000" dirty="0" smtClean="0"/>
              <a:t>0</a:t>
            </a:r>
            <a:r>
              <a:rPr lang="en-US" dirty="0" smtClean="0"/>
              <a:t> </a:t>
            </a:r>
            <a:endParaRPr lang="sr-Cyrl-RS" dirty="0" smtClean="0"/>
          </a:p>
          <a:p>
            <a:pPr lvl="2"/>
            <a:r>
              <a:rPr lang="ru-RU" dirty="0" smtClean="0"/>
              <a:t>компонента дистрибуције - применом метода резидуала, (тј. израчунавањем разлике између логаритамских вредности измерених и процењених концентрација лека) и конструкцијом резидуалне праве, чији је нагиб </a:t>
            </a:r>
            <a:r>
              <a:rPr lang="el-GR" dirty="0" smtClean="0"/>
              <a:t>α</a:t>
            </a:r>
            <a:r>
              <a:rPr lang="sr-Cyrl-RS" dirty="0" smtClean="0"/>
              <a:t>, а одсечак на </a:t>
            </a:r>
            <a:r>
              <a:rPr lang="en-US" i="1" dirty="0" smtClean="0"/>
              <a:t>y</a:t>
            </a:r>
            <a:r>
              <a:rPr lang="en-US" dirty="0" smtClean="0"/>
              <a:t> </a:t>
            </a:r>
            <a:r>
              <a:rPr lang="sr-Cyrl-RS" dirty="0" smtClean="0"/>
              <a:t>оси А </a:t>
            </a:r>
            <a:endParaRPr lang="ru-RU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два одељка</a:t>
            </a:r>
            <a:endParaRPr lang="en-US" dirty="0"/>
          </a:p>
        </p:txBody>
      </p:sp>
      <p:sp>
        <p:nvSpPr>
          <p:cNvPr id="7" name="Line 5"/>
          <p:cNvSpPr>
            <a:spLocks noChangeShapeType="1"/>
          </p:cNvSpPr>
          <p:nvPr/>
        </p:nvSpPr>
        <p:spPr bwMode="auto">
          <a:xfrm>
            <a:off x="1260104" y="1584224"/>
            <a:ext cx="0" cy="42480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triangle" w="lg" len="lg"/>
            <a:tailEnd type="non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8" name="Line 6"/>
          <p:cNvSpPr>
            <a:spLocks noChangeShapeType="1"/>
          </p:cNvSpPr>
          <p:nvPr/>
        </p:nvSpPr>
        <p:spPr bwMode="auto">
          <a:xfrm>
            <a:off x="1187624" y="4509120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9" name="Line 7"/>
          <p:cNvSpPr>
            <a:spLocks noChangeShapeType="1"/>
          </p:cNvSpPr>
          <p:nvPr/>
        </p:nvSpPr>
        <p:spPr bwMode="auto">
          <a:xfrm>
            <a:off x="1187624" y="3789040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0" name="Line 8"/>
          <p:cNvSpPr>
            <a:spLocks noChangeShapeType="1"/>
          </p:cNvSpPr>
          <p:nvPr/>
        </p:nvSpPr>
        <p:spPr bwMode="auto">
          <a:xfrm>
            <a:off x="1187624" y="2204864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4" name="Line 13"/>
          <p:cNvSpPr>
            <a:spLocks noChangeShapeType="1"/>
          </p:cNvSpPr>
          <p:nvPr/>
        </p:nvSpPr>
        <p:spPr bwMode="auto">
          <a:xfrm>
            <a:off x="1260104" y="5842000"/>
            <a:ext cx="6516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none" w="med" len="med"/>
            <a:tailEnd type="triangle" w="lg" len="lg"/>
          </a:ln>
        </p:spPr>
        <p:txBody>
          <a:bodyPr/>
          <a:lstStyle/>
          <a:p>
            <a:endParaRPr lang="en-US"/>
          </a:p>
        </p:txBody>
      </p:sp>
      <p:sp>
        <p:nvSpPr>
          <p:cNvPr id="15" name="Line 14"/>
          <p:cNvSpPr>
            <a:spLocks noChangeShapeType="1"/>
          </p:cNvSpPr>
          <p:nvPr/>
        </p:nvSpPr>
        <p:spPr bwMode="auto">
          <a:xfrm flipV="1">
            <a:off x="2376116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6" name="Line 15"/>
          <p:cNvSpPr>
            <a:spLocks noChangeShapeType="1"/>
          </p:cNvSpPr>
          <p:nvPr/>
        </p:nvSpPr>
        <p:spPr bwMode="auto">
          <a:xfrm flipV="1">
            <a:off x="3492129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" name="Line 16"/>
          <p:cNvSpPr>
            <a:spLocks noChangeShapeType="1"/>
          </p:cNvSpPr>
          <p:nvPr/>
        </p:nvSpPr>
        <p:spPr bwMode="auto">
          <a:xfrm flipV="1">
            <a:off x="4598616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8" name="Text Box 32"/>
          <p:cNvSpPr txBox="1">
            <a:spLocks noChangeArrowheads="1"/>
          </p:cNvSpPr>
          <p:nvPr/>
        </p:nvSpPr>
        <p:spPr bwMode="auto">
          <a:xfrm>
            <a:off x="1187624" y="5837202"/>
            <a:ext cx="583264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dirty="0" smtClean="0">
                <a:latin typeface="+mj-lt"/>
              </a:rPr>
              <a:t>0                1                 2                 3                4                 5  </a:t>
            </a:r>
            <a:endParaRPr lang="en-US" sz="2000" baseline="-25000" dirty="0">
              <a:latin typeface="+mj-lt"/>
            </a:endParaRPr>
          </a:p>
        </p:txBody>
      </p:sp>
      <p:sp>
        <p:nvSpPr>
          <p:cNvPr id="21" name="Text Box 32"/>
          <p:cNvSpPr txBox="1">
            <a:spLocks noChangeArrowheads="1"/>
          </p:cNvSpPr>
          <p:nvPr/>
        </p:nvSpPr>
        <p:spPr bwMode="auto">
          <a:xfrm>
            <a:off x="7524328" y="5877272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t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24" name="Line 8"/>
          <p:cNvSpPr>
            <a:spLocks noChangeShapeType="1"/>
          </p:cNvSpPr>
          <p:nvPr/>
        </p:nvSpPr>
        <p:spPr bwMode="auto">
          <a:xfrm>
            <a:off x="1187624" y="1916832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25" name="Line 15"/>
          <p:cNvSpPr>
            <a:spLocks noChangeShapeType="1"/>
          </p:cNvSpPr>
          <p:nvPr/>
        </p:nvSpPr>
        <p:spPr bwMode="auto">
          <a:xfrm flipV="1">
            <a:off x="5625753" y="575797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26" name="Line 16"/>
          <p:cNvSpPr>
            <a:spLocks noChangeShapeType="1"/>
          </p:cNvSpPr>
          <p:nvPr/>
        </p:nvSpPr>
        <p:spPr bwMode="auto">
          <a:xfrm flipV="1">
            <a:off x="6732240" y="575797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27" name="Text Box 31"/>
          <p:cNvSpPr txBox="1">
            <a:spLocks noChangeArrowheads="1"/>
          </p:cNvSpPr>
          <p:nvPr/>
        </p:nvSpPr>
        <p:spPr bwMode="auto">
          <a:xfrm>
            <a:off x="251520" y="1628800"/>
            <a:ext cx="8636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err="1" smtClean="0">
                <a:latin typeface="+mj-lt"/>
              </a:rPr>
              <a:t>lnC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29" name="Text Box 31"/>
          <p:cNvSpPr txBox="1">
            <a:spLocks noChangeArrowheads="1"/>
          </p:cNvSpPr>
          <p:nvPr/>
        </p:nvSpPr>
        <p:spPr bwMode="auto">
          <a:xfrm>
            <a:off x="539552" y="5624413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dirty="0" smtClean="0">
                <a:latin typeface="+mj-lt"/>
              </a:rPr>
              <a:t>1</a:t>
            </a:r>
            <a:endParaRPr lang="en-US" sz="2000" baseline="-25000" dirty="0">
              <a:latin typeface="+mj-lt"/>
            </a:endParaRPr>
          </a:p>
        </p:txBody>
      </p:sp>
      <p:sp>
        <p:nvSpPr>
          <p:cNvPr id="30" name="Text Box 31"/>
          <p:cNvSpPr txBox="1">
            <a:spLocks noChangeArrowheads="1"/>
          </p:cNvSpPr>
          <p:nvPr/>
        </p:nvSpPr>
        <p:spPr bwMode="auto">
          <a:xfrm>
            <a:off x="539552" y="4340390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dirty="0" smtClean="0">
                <a:latin typeface="+mj-lt"/>
              </a:rPr>
              <a:t>5</a:t>
            </a:r>
            <a:endParaRPr lang="en-US" sz="2000" baseline="-25000" dirty="0">
              <a:latin typeface="+mj-lt"/>
            </a:endParaRPr>
          </a:p>
        </p:txBody>
      </p:sp>
      <p:sp>
        <p:nvSpPr>
          <p:cNvPr id="35" name="Text Box 31"/>
          <p:cNvSpPr txBox="1">
            <a:spLocks noChangeArrowheads="1"/>
          </p:cNvSpPr>
          <p:nvPr/>
        </p:nvSpPr>
        <p:spPr bwMode="auto">
          <a:xfrm>
            <a:off x="539552" y="2023777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dirty="0" smtClean="0">
                <a:latin typeface="+mj-lt"/>
              </a:rPr>
              <a:t>50</a:t>
            </a:r>
            <a:endParaRPr lang="en-US" sz="2000" baseline="-25000" dirty="0">
              <a:latin typeface="+mj-lt"/>
            </a:endParaRPr>
          </a:p>
        </p:txBody>
      </p:sp>
      <p:cxnSp>
        <p:nvCxnSpPr>
          <p:cNvPr id="37" name="Straight Connector 36"/>
          <p:cNvCxnSpPr/>
          <p:nvPr/>
        </p:nvCxnSpPr>
        <p:spPr bwMode="auto">
          <a:xfrm>
            <a:off x="1259632" y="2492896"/>
            <a:ext cx="1872208" cy="3384376"/>
          </a:xfrm>
          <a:prstGeom prst="line">
            <a:avLst/>
          </a:prstGeom>
          <a:solidFill>
            <a:schemeClr val="bg1"/>
          </a:solidFill>
          <a:ln w="28575" cap="flat" cmpd="sng" algn="ctr">
            <a:solidFill>
              <a:srgbClr val="0000FF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43" name="Text Box 31"/>
          <p:cNvSpPr txBox="1">
            <a:spLocks noChangeArrowheads="1"/>
          </p:cNvSpPr>
          <p:nvPr/>
        </p:nvSpPr>
        <p:spPr bwMode="auto">
          <a:xfrm>
            <a:off x="2483768" y="4869160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0000FF"/>
                </a:solidFill>
                <a:latin typeface="+mj-lt"/>
              </a:rPr>
              <a:t>-</a:t>
            </a:r>
            <a:r>
              <a:rPr lang="el-GR" sz="2000" b="1" dirty="0" smtClean="0">
                <a:solidFill>
                  <a:srgbClr val="0000FF"/>
                </a:solidFill>
                <a:latin typeface="Calibri"/>
              </a:rPr>
              <a:t>α</a:t>
            </a:r>
            <a:endParaRPr lang="en-US" sz="2000" b="1" baseline="-25000" dirty="0">
              <a:solidFill>
                <a:srgbClr val="0000FF"/>
              </a:solidFill>
              <a:latin typeface="+mj-lt"/>
            </a:endParaRPr>
          </a:p>
        </p:txBody>
      </p:sp>
      <p:sp>
        <p:nvSpPr>
          <p:cNvPr id="44" name="Text Box 31"/>
          <p:cNvSpPr txBox="1">
            <a:spLocks noChangeArrowheads="1"/>
          </p:cNvSpPr>
          <p:nvPr/>
        </p:nvSpPr>
        <p:spPr bwMode="auto">
          <a:xfrm>
            <a:off x="5580112" y="4832325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009900"/>
                </a:solidFill>
                <a:latin typeface="+mj-lt"/>
              </a:rPr>
              <a:t>-</a:t>
            </a:r>
            <a:r>
              <a:rPr lang="el-GR" sz="2000" b="1" dirty="0" smtClean="0">
                <a:solidFill>
                  <a:srgbClr val="009900"/>
                </a:solidFill>
                <a:latin typeface="Calibri"/>
              </a:rPr>
              <a:t>β</a:t>
            </a:r>
            <a:endParaRPr lang="en-US" sz="2000" b="1" baseline="-25000" dirty="0">
              <a:solidFill>
                <a:srgbClr val="009900"/>
              </a:solidFill>
              <a:latin typeface="+mj-lt"/>
            </a:endParaRPr>
          </a:p>
        </p:txBody>
      </p:sp>
      <p:sp>
        <p:nvSpPr>
          <p:cNvPr id="48" name="Freeform 47"/>
          <p:cNvSpPr/>
          <p:nvPr/>
        </p:nvSpPr>
        <p:spPr bwMode="auto">
          <a:xfrm>
            <a:off x="1260388" y="2069240"/>
            <a:ext cx="1583419" cy="2052000"/>
          </a:xfrm>
          <a:custGeom>
            <a:avLst/>
            <a:gdLst>
              <a:gd name="connsiteX0" fmla="*/ 0 w 1569308"/>
              <a:gd name="connsiteY0" fmla="*/ 0 h 1952367"/>
              <a:gd name="connsiteX1" fmla="*/ 1087395 w 1569308"/>
              <a:gd name="connsiteY1" fmla="*/ 1618735 h 1952367"/>
              <a:gd name="connsiteX2" fmla="*/ 1569308 w 1569308"/>
              <a:gd name="connsiteY2" fmla="*/ 1952367 h 1952367"/>
              <a:gd name="connsiteX3" fmla="*/ 1569308 w 1569308"/>
              <a:gd name="connsiteY3" fmla="*/ 1952367 h 1952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9308" h="1952367">
                <a:moveTo>
                  <a:pt x="0" y="0"/>
                </a:moveTo>
                <a:cubicBezTo>
                  <a:pt x="412922" y="646670"/>
                  <a:pt x="825844" y="1293341"/>
                  <a:pt x="1087395" y="1618735"/>
                </a:cubicBezTo>
                <a:cubicBezTo>
                  <a:pt x="1348946" y="1944129"/>
                  <a:pt x="1569308" y="1952367"/>
                  <a:pt x="1569308" y="1952367"/>
                </a:cubicBezTo>
                <a:lnTo>
                  <a:pt x="1569308" y="1952367"/>
                </a:lnTo>
              </a:path>
            </a:pathLst>
          </a:custGeom>
          <a:solidFill>
            <a:schemeClr val="bg1"/>
          </a:solidFill>
          <a:ln w="38100" cap="flat" cmpd="sng" algn="ctr">
            <a:solidFill>
              <a:srgbClr val="FF33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cxnSp>
        <p:nvCxnSpPr>
          <p:cNvPr id="50" name="Straight Connector 49"/>
          <p:cNvCxnSpPr/>
          <p:nvPr/>
        </p:nvCxnSpPr>
        <p:spPr bwMode="auto">
          <a:xfrm>
            <a:off x="2810645" y="4117430"/>
            <a:ext cx="4046559" cy="1476573"/>
          </a:xfrm>
          <a:prstGeom prst="line">
            <a:avLst/>
          </a:prstGeom>
          <a:solidFill>
            <a:schemeClr val="bg1"/>
          </a:solidFill>
          <a:ln w="38100" cap="flat" cmpd="sng" algn="ctr">
            <a:solidFill>
              <a:srgbClr val="FF33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Straight Connector 37"/>
          <p:cNvCxnSpPr/>
          <p:nvPr/>
        </p:nvCxnSpPr>
        <p:spPr bwMode="auto">
          <a:xfrm>
            <a:off x="899592" y="3429000"/>
            <a:ext cx="5976664" cy="2160240"/>
          </a:xfrm>
          <a:prstGeom prst="line">
            <a:avLst/>
          </a:prstGeom>
          <a:solidFill>
            <a:schemeClr val="bg1"/>
          </a:solidFill>
          <a:ln w="28575" cap="flat" cmpd="sng" algn="ctr">
            <a:solidFill>
              <a:srgbClr val="009900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53" name="Oval 52"/>
          <p:cNvSpPr/>
          <p:nvPr/>
        </p:nvSpPr>
        <p:spPr bwMode="auto">
          <a:xfrm>
            <a:off x="1403648" y="2319284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4" name="Oval 53"/>
          <p:cNvSpPr/>
          <p:nvPr/>
        </p:nvSpPr>
        <p:spPr bwMode="auto">
          <a:xfrm>
            <a:off x="1619672" y="2708920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5" name="Oval 54"/>
          <p:cNvSpPr/>
          <p:nvPr/>
        </p:nvSpPr>
        <p:spPr bwMode="auto">
          <a:xfrm>
            <a:off x="2123728" y="3501008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6" name="Oval 55"/>
          <p:cNvSpPr/>
          <p:nvPr/>
        </p:nvSpPr>
        <p:spPr bwMode="auto">
          <a:xfrm>
            <a:off x="1848435" y="3068960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7" name="Oval 56"/>
          <p:cNvSpPr/>
          <p:nvPr/>
        </p:nvSpPr>
        <p:spPr bwMode="auto">
          <a:xfrm>
            <a:off x="1403648" y="3560277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8" name="Oval 57"/>
          <p:cNvSpPr/>
          <p:nvPr/>
        </p:nvSpPr>
        <p:spPr bwMode="auto">
          <a:xfrm>
            <a:off x="1619672" y="3640752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9" name="Oval 58"/>
          <p:cNvSpPr/>
          <p:nvPr/>
        </p:nvSpPr>
        <p:spPr bwMode="auto">
          <a:xfrm>
            <a:off x="1835696" y="3717032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60" name="Oval 59"/>
          <p:cNvSpPr/>
          <p:nvPr/>
        </p:nvSpPr>
        <p:spPr bwMode="auto">
          <a:xfrm>
            <a:off x="2123728" y="3814441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cxnSp>
        <p:nvCxnSpPr>
          <p:cNvPr id="62" name="Straight Connector 61"/>
          <p:cNvCxnSpPr/>
          <p:nvPr/>
        </p:nvCxnSpPr>
        <p:spPr bwMode="auto">
          <a:xfrm>
            <a:off x="1475656" y="1988840"/>
            <a:ext cx="0" cy="2016224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3" name="Straight Connector 62"/>
          <p:cNvCxnSpPr/>
          <p:nvPr/>
        </p:nvCxnSpPr>
        <p:spPr bwMode="auto">
          <a:xfrm>
            <a:off x="1691680" y="2349072"/>
            <a:ext cx="0" cy="3492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4" name="Straight Connector 63"/>
          <p:cNvCxnSpPr/>
          <p:nvPr/>
        </p:nvCxnSpPr>
        <p:spPr bwMode="auto">
          <a:xfrm>
            <a:off x="1907704" y="2708920"/>
            <a:ext cx="0" cy="1404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5" name="Straight Connector 64"/>
          <p:cNvCxnSpPr/>
          <p:nvPr/>
        </p:nvCxnSpPr>
        <p:spPr bwMode="auto">
          <a:xfrm>
            <a:off x="2195736" y="3212976"/>
            <a:ext cx="0" cy="2628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66" name="Text Box 31"/>
          <p:cNvSpPr txBox="1">
            <a:spLocks noChangeArrowheads="1"/>
          </p:cNvSpPr>
          <p:nvPr/>
        </p:nvSpPr>
        <p:spPr bwMode="auto">
          <a:xfrm>
            <a:off x="992806" y="1988840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x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68" name="Text Box 31"/>
          <p:cNvSpPr txBox="1">
            <a:spLocks noChangeArrowheads="1"/>
          </p:cNvSpPr>
          <p:nvPr/>
        </p:nvSpPr>
        <p:spPr bwMode="auto">
          <a:xfrm>
            <a:off x="1188120" y="2276872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y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69" name="Text Box 31"/>
          <p:cNvSpPr txBox="1">
            <a:spLocks noChangeArrowheads="1"/>
          </p:cNvSpPr>
          <p:nvPr/>
        </p:nvSpPr>
        <p:spPr bwMode="auto">
          <a:xfrm>
            <a:off x="1403648" y="2708920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z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72" name="Text Box 31"/>
          <p:cNvSpPr txBox="1">
            <a:spLocks noChangeArrowheads="1"/>
          </p:cNvSpPr>
          <p:nvPr/>
        </p:nvSpPr>
        <p:spPr bwMode="auto">
          <a:xfrm>
            <a:off x="1763688" y="3115567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w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78" name="Rectangle 77"/>
          <p:cNvSpPr/>
          <p:nvPr/>
        </p:nvSpPr>
        <p:spPr>
          <a:xfrm>
            <a:off x="1835696" y="1628800"/>
            <a:ext cx="6696744" cy="31393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lvl="2"/>
            <a:r>
              <a:rPr lang="en-US" sz="2200" b="1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sr-Cyrl-RS" sz="2200" b="1" dirty="0" smtClean="0">
                <a:latin typeface="+mn-lt"/>
                <a:ea typeface="YUDutchR" charset="0"/>
                <a:cs typeface="Times New Roman" pitchFamily="18" charset="0"/>
              </a:rPr>
              <a:t>              </a:t>
            </a:r>
            <a:r>
              <a:rPr lang="sr-Latn-CS" sz="2200" b="1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+mn-lt"/>
                <a:ea typeface="YUDutchR" charset="0"/>
                <a:cs typeface="Times New Roman" pitchFamily="18" charset="0"/>
              </a:rPr>
              <a:t>= </a:t>
            </a:r>
            <a:r>
              <a:rPr lang="sr-Latn-CS" sz="2200" b="1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+mn-lt"/>
                <a:ea typeface="YUDutchR" charset="0"/>
                <a:cs typeface="Times New Roman" pitchFamily="18" charset="0"/>
              </a:rPr>
              <a:t>  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-</a:t>
            </a:r>
            <a:r>
              <a:rPr lang="sr-Cyrl-RS" sz="2200" b="1" baseline="30000" dirty="0" smtClean="0">
                <a:latin typeface="+mn-lt"/>
                <a:cs typeface="Times New Roman" pitchFamily="18" charset="0"/>
              </a:rPr>
              <a:t>		</a:t>
            </a:r>
            <a:r>
              <a:rPr lang="en-US" sz="2200" dirty="0" smtClean="0">
                <a:latin typeface="+mn-lt"/>
                <a:ea typeface="YUDutchR" charset="0"/>
                <a:cs typeface="Times New Roman" pitchFamily="18" charset="0"/>
              </a:rPr>
              <a:t>C</a:t>
            </a:r>
            <a:r>
              <a:rPr lang="sr-Latn-CS" sz="2200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dirty="0" smtClean="0">
                <a:latin typeface="+mn-lt"/>
                <a:ea typeface="YUDutchR" charset="0"/>
                <a:cs typeface="Times New Roman" pitchFamily="18" charset="0"/>
              </a:rPr>
              <a:t>=</a:t>
            </a:r>
            <a:r>
              <a:rPr lang="sr-Latn-CS" sz="2200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dirty="0" smtClean="0">
                <a:latin typeface="+mn-lt"/>
                <a:cs typeface="Times New Roman" pitchFamily="18" charset="0"/>
              </a:rPr>
              <a:t>C</a:t>
            </a:r>
            <a:r>
              <a:rPr lang="en-US" sz="2200" baseline="-30000" dirty="0" smtClean="0">
                <a:latin typeface="+mn-lt"/>
                <a:cs typeface="Times New Roman" pitchFamily="18" charset="0"/>
              </a:rPr>
              <a:t>0</a:t>
            </a:r>
            <a:r>
              <a:rPr lang="en-US" sz="2200" dirty="0" smtClean="0"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dirty="0" smtClean="0">
                <a:latin typeface="+mn-lt"/>
                <a:cs typeface="Times New Roman" pitchFamily="18" charset="0"/>
              </a:rPr>
              <a:t>e</a:t>
            </a:r>
            <a:r>
              <a:rPr lang="en-US" sz="2200" baseline="30000" dirty="0" smtClean="0">
                <a:latin typeface="+mn-lt"/>
                <a:cs typeface="Times New Roman" pitchFamily="18" charset="0"/>
                <a:sym typeface="Symbol" pitchFamily="18" charset="2"/>
              </a:rPr>
              <a:t></a:t>
            </a:r>
            <a:r>
              <a:rPr lang="sr-Latn-CS" sz="2200" baseline="30000" dirty="0" smtClean="0">
                <a:latin typeface="+mn-lt"/>
                <a:cs typeface="Times New Roman" pitchFamily="18" charset="0"/>
              </a:rPr>
              <a:t>k</a:t>
            </a:r>
            <a:r>
              <a:rPr lang="en-US" sz="2200" baseline="30000" dirty="0" smtClean="0"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aseline="30000" dirty="0" smtClean="0">
                <a:latin typeface="+mn-lt"/>
                <a:cs typeface="Times New Roman" pitchFamily="18" charset="0"/>
              </a:rPr>
              <a:t>t</a:t>
            </a:r>
            <a:r>
              <a:rPr lang="sr-Cyrl-RS" sz="2200" baseline="30000" dirty="0" smtClean="0">
                <a:latin typeface="+mn-lt"/>
                <a:cs typeface="Times New Roman" pitchFamily="18" charset="0"/>
              </a:rPr>
              <a:t> </a:t>
            </a:r>
          </a:p>
          <a:p>
            <a:pPr marL="0" lvl="2"/>
            <a:r>
              <a:rPr lang="sr-Cyrl-RS" sz="2200" b="1" dirty="0" smtClean="0">
                <a:solidFill>
                  <a:srgbClr val="FF3300"/>
                </a:solidFill>
                <a:latin typeface="+mn-lt"/>
                <a:ea typeface="YUDutchR" charset="0"/>
                <a:cs typeface="Times New Roman" pitchFamily="18" charset="0"/>
              </a:rPr>
              <a:t>			</a:t>
            </a:r>
            <a:r>
              <a:rPr lang="en-US" sz="2200" b="1" dirty="0" smtClean="0">
                <a:solidFill>
                  <a:srgbClr val="FF3300"/>
                </a:solidFill>
                <a:latin typeface="+mn-lt"/>
                <a:ea typeface="YUDutchR" charset="0"/>
                <a:cs typeface="Times New Roman" pitchFamily="18" charset="0"/>
              </a:rPr>
              <a:t>C</a:t>
            </a:r>
            <a:r>
              <a:rPr lang="sr-Latn-CS" sz="2200" b="1" dirty="0" smtClean="0">
                <a:solidFill>
                  <a:srgbClr val="003D62"/>
                </a:solidFill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solidFill>
                  <a:srgbClr val="003D62"/>
                </a:solidFill>
                <a:latin typeface="+mn-lt"/>
                <a:ea typeface="YUDutchR" charset="0"/>
                <a:cs typeface="Times New Roman" pitchFamily="18" charset="0"/>
              </a:rPr>
              <a:t>=</a:t>
            </a:r>
            <a:r>
              <a:rPr lang="sr-Latn-CS" sz="2200" b="1" dirty="0" smtClean="0">
                <a:solidFill>
                  <a:srgbClr val="003D62"/>
                </a:solidFill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sr-Cyrl-R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А</a:t>
            </a:r>
            <a:r>
              <a:rPr lang="en-U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e</a:t>
            </a:r>
            <a:r>
              <a:rPr lang="en-US" sz="2200" b="1" baseline="30000" dirty="0" smtClean="0">
                <a:solidFill>
                  <a:srgbClr val="0000FF"/>
                </a:solidFill>
                <a:latin typeface="+mn-lt"/>
                <a:cs typeface="Times New Roman" pitchFamily="18" charset="0"/>
                <a:sym typeface="Symbol" pitchFamily="18" charset="2"/>
              </a:rPr>
              <a:t></a:t>
            </a:r>
            <a:r>
              <a:rPr lang="el-GR" sz="2200" b="1" baseline="30000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α</a:t>
            </a:r>
            <a:r>
              <a:rPr lang="en-US" sz="2200" b="1" baseline="30000" dirty="0" smtClean="0">
                <a:solidFill>
                  <a:srgbClr val="0000FF"/>
                </a:solidFill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baseline="30000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t</a:t>
            </a:r>
            <a:r>
              <a:rPr lang="sr-Cyrl-RS" sz="2200" b="1" dirty="0" smtClean="0">
                <a:solidFill>
                  <a:srgbClr val="003D62"/>
                </a:solidFill>
                <a:latin typeface="+mn-lt"/>
                <a:cs typeface="Times New Roman" pitchFamily="18" charset="0"/>
              </a:rPr>
              <a:t>  + </a:t>
            </a:r>
            <a:r>
              <a:rPr lang="sr-Cyrl-R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В</a:t>
            </a:r>
            <a:r>
              <a:rPr lang="en-U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e</a:t>
            </a:r>
            <a:r>
              <a:rPr lang="en-US" sz="2200" b="1" baseline="30000" dirty="0" smtClean="0">
                <a:solidFill>
                  <a:srgbClr val="009900"/>
                </a:solidFill>
                <a:latin typeface="+mn-lt"/>
                <a:cs typeface="Times New Roman" pitchFamily="18" charset="0"/>
                <a:sym typeface="Symbol" pitchFamily="18" charset="2"/>
              </a:rPr>
              <a:t></a:t>
            </a:r>
            <a:r>
              <a:rPr lang="el-GR" sz="2200" b="1" baseline="30000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β</a:t>
            </a:r>
            <a:r>
              <a:rPr lang="en-US" sz="2200" b="1" baseline="30000" dirty="0" smtClean="0">
                <a:solidFill>
                  <a:srgbClr val="009900"/>
                </a:solidFill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baseline="30000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t</a:t>
            </a:r>
            <a:endParaRPr lang="sr-Cyrl-RS" sz="2200" b="1" baseline="30000" dirty="0" smtClean="0">
              <a:solidFill>
                <a:srgbClr val="009900"/>
              </a:solidFill>
              <a:latin typeface="+mn-lt"/>
              <a:cs typeface="Times New Roman" pitchFamily="18" charset="0"/>
            </a:endParaRPr>
          </a:p>
          <a:p>
            <a:pPr marL="0" lvl="2"/>
            <a:endParaRPr lang="sr-Cyrl-RS" sz="2200" dirty="0" smtClean="0">
              <a:latin typeface="+mn-lt"/>
              <a:cs typeface="Times New Roman" pitchFamily="18" charset="0"/>
            </a:endParaRPr>
          </a:p>
          <a:p>
            <a:pPr marL="0" lvl="2"/>
            <a:r>
              <a:rPr lang="sr-Cyrl-RS" sz="2200" dirty="0" smtClean="0">
                <a:latin typeface="+mn-lt"/>
                <a:cs typeface="Times New Roman" pitchFamily="18" charset="0"/>
              </a:rPr>
              <a:t>			</a:t>
            </a:r>
            <a:r>
              <a:rPr lang="en-US" sz="2200" dirty="0" smtClean="0">
                <a:latin typeface="+mn-lt"/>
              </a:rPr>
              <a:t>k</a:t>
            </a:r>
            <a:r>
              <a:rPr lang="sr-Cyrl-RS" sz="2200" dirty="0" smtClean="0">
                <a:latin typeface="+mn-lt"/>
              </a:rPr>
              <a:t> (</a:t>
            </a:r>
            <a:r>
              <a:rPr lang="sr-Cyrl-RS" sz="2200" dirty="0" smtClean="0">
                <a:solidFill>
                  <a:srgbClr val="003D62"/>
                </a:solidFill>
                <a:latin typeface="+mn-lt"/>
                <a:cs typeface="Times New Roman" pitchFamily="18" charset="0"/>
              </a:rPr>
              <a:t>нагиб</a:t>
            </a:r>
            <a:r>
              <a:rPr lang="sr-Cyrl-RS" sz="2200" dirty="0" smtClean="0">
                <a:latin typeface="+mn-lt"/>
              </a:rPr>
              <a:t>) </a:t>
            </a:r>
            <a:r>
              <a:rPr lang="en-US" sz="2200" dirty="0" smtClean="0">
                <a:latin typeface="+mn-lt"/>
              </a:rPr>
              <a:t>= (</a:t>
            </a:r>
            <a:r>
              <a:rPr lang="sr-Latn-CS" sz="2200" dirty="0" smtClean="0">
                <a:latin typeface="+mn-lt"/>
              </a:rPr>
              <a:t>lnC</a:t>
            </a:r>
            <a:r>
              <a:rPr lang="en-US" sz="2200" baseline="-25000" dirty="0" smtClean="0">
                <a:latin typeface="+mn-lt"/>
              </a:rPr>
              <a:t>0</a:t>
            </a:r>
            <a:r>
              <a:rPr lang="sr-Latn-CS" sz="2200" baseline="-25000" dirty="0" smtClean="0">
                <a:latin typeface="+mn-lt"/>
              </a:rPr>
              <a:t> </a:t>
            </a:r>
            <a:r>
              <a:rPr lang="sr-Latn-CS" sz="2200" dirty="0" smtClean="0">
                <a:latin typeface="+mn-lt"/>
              </a:rPr>
              <a:t>– lnC</a:t>
            </a:r>
            <a:r>
              <a:rPr lang="en-US" sz="2200" baseline="-25000" dirty="0" smtClean="0">
                <a:latin typeface="+mn-lt"/>
              </a:rPr>
              <a:t>1</a:t>
            </a:r>
            <a:r>
              <a:rPr lang="en-US" sz="2200" dirty="0" smtClean="0">
                <a:latin typeface="+mn-lt"/>
              </a:rPr>
              <a:t>)/</a:t>
            </a:r>
            <a:r>
              <a:rPr lang="sr-Cyrl-RS" sz="2200" dirty="0" smtClean="0">
                <a:latin typeface="+mn-lt"/>
              </a:rPr>
              <a:t>(</a:t>
            </a:r>
            <a:r>
              <a:rPr lang="en-US" sz="2200" dirty="0" smtClean="0">
                <a:latin typeface="+mn-lt"/>
                <a:cs typeface="Times New Roman" pitchFamily="18" charset="0"/>
              </a:rPr>
              <a:t>t</a:t>
            </a:r>
            <a:r>
              <a:rPr lang="sr-Cyrl-RS" sz="2200" baseline="-25000" dirty="0" smtClean="0">
                <a:latin typeface="+mn-lt"/>
                <a:cs typeface="Times New Roman" pitchFamily="18" charset="0"/>
              </a:rPr>
              <a:t>1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-</a:t>
            </a:r>
            <a:r>
              <a:rPr lang="en-US" sz="2200" dirty="0" smtClean="0">
                <a:latin typeface="+mn-lt"/>
                <a:cs typeface="Times New Roman" pitchFamily="18" charset="0"/>
              </a:rPr>
              <a:t> t</a:t>
            </a:r>
            <a:r>
              <a:rPr lang="sr-Cyrl-RS" sz="2200" baseline="-25000" dirty="0" smtClean="0">
                <a:latin typeface="+mn-lt"/>
                <a:cs typeface="Times New Roman" pitchFamily="18" charset="0"/>
              </a:rPr>
              <a:t>0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) </a:t>
            </a:r>
            <a:r>
              <a:rPr lang="en-US" sz="2200" dirty="0" smtClean="0">
                <a:latin typeface="+mn-lt"/>
              </a:rPr>
              <a:t>=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 </a:t>
            </a:r>
          </a:p>
          <a:p>
            <a:pPr marL="0" lvl="2"/>
            <a:r>
              <a:rPr lang="en-US" sz="2200" dirty="0" smtClean="0">
                <a:latin typeface="+mn-lt"/>
              </a:rPr>
              <a:t>k</a:t>
            </a:r>
            <a:r>
              <a:rPr lang="sr-Cyrl-RS" sz="2200" dirty="0" smtClean="0">
                <a:latin typeface="+mn-lt"/>
              </a:rPr>
              <a:t> 				</a:t>
            </a:r>
            <a:r>
              <a:rPr lang="en-US" sz="2200" dirty="0" smtClean="0">
                <a:latin typeface="+mn-lt"/>
              </a:rPr>
              <a:t>= (</a:t>
            </a:r>
            <a:r>
              <a:rPr lang="sr-Latn-CS" sz="2200" dirty="0" smtClean="0">
                <a:latin typeface="+mn-lt"/>
              </a:rPr>
              <a:t>lnC</a:t>
            </a:r>
            <a:r>
              <a:rPr lang="en-US" sz="2200" baseline="-25000" dirty="0" smtClean="0">
                <a:latin typeface="+mn-lt"/>
              </a:rPr>
              <a:t>1</a:t>
            </a:r>
            <a:r>
              <a:rPr lang="sr-Latn-CS" sz="2200" baseline="-25000" dirty="0" smtClean="0">
                <a:latin typeface="+mn-lt"/>
              </a:rPr>
              <a:t> </a:t>
            </a:r>
            <a:r>
              <a:rPr lang="sr-Latn-CS" sz="2200" dirty="0" smtClean="0">
                <a:latin typeface="+mn-lt"/>
              </a:rPr>
              <a:t>– lnC</a:t>
            </a:r>
            <a:r>
              <a:rPr lang="en-US" sz="2200" baseline="-25000" dirty="0" smtClean="0">
                <a:latin typeface="+mn-lt"/>
              </a:rPr>
              <a:t>2</a:t>
            </a:r>
            <a:r>
              <a:rPr lang="en-US" sz="2200" dirty="0" smtClean="0">
                <a:latin typeface="+mn-lt"/>
              </a:rPr>
              <a:t>)/</a:t>
            </a:r>
            <a:r>
              <a:rPr lang="sr-Cyrl-RS" sz="2200" dirty="0" smtClean="0">
                <a:latin typeface="+mn-lt"/>
              </a:rPr>
              <a:t>(</a:t>
            </a:r>
            <a:r>
              <a:rPr lang="en-US" sz="2200" dirty="0" smtClean="0">
                <a:latin typeface="+mn-lt"/>
                <a:cs typeface="Times New Roman" pitchFamily="18" charset="0"/>
              </a:rPr>
              <a:t>t</a:t>
            </a:r>
            <a:r>
              <a:rPr lang="sr-Cyrl-RS" sz="2200" baseline="-25000" dirty="0" smtClean="0">
                <a:latin typeface="+mn-lt"/>
                <a:cs typeface="Times New Roman" pitchFamily="18" charset="0"/>
              </a:rPr>
              <a:t>2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-</a:t>
            </a:r>
            <a:r>
              <a:rPr lang="en-US" sz="2200" dirty="0" smtClean="0">
                <a:latin typeface="+mn-lt"/>
                <a:cs typeface="Times New Roman" pitchFamily="18" charset="0"/>
              </a:rPr>
              <a:t> t</a:t>
            </a:r>
            <a:r>
              <a:rPr lang="sr-Cyrl-RS" sz="2200" baseline="-25000" dirty="0" smtClean="0">
                <a:latin typeface="+mn-lt"/>
                <a:cs typeface="Times New Roman" pitchFamily="18" charset="0"/>
              </a:rPr>
              <a:t>1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) </a:t>
            </a:r>
            <a:r>
              <a:rPr lang="en-US" sz="2200" dirty="0" smtClean="0">
                <a:latin typeface="+mn-lt"/>
                <a:cs typeface="Times New Roman" pitchFamily="18" charset="0"/>
              </a:rPr>
              <a:t> </a:t>
            </a:r>
            <a:endParaRPr lang="sr-Cyrl-RS" sz="2200" dirty="0" smtClean="0">
              <a:latin typeface="+mn-lt"/>
              <a:cs typeface="Times New Roman" pitchFamily="18" charset="0"/>
            </a:endParaRPr>
          </a:p>
          <a:p>
            <a:pPr marL="0" lvl="2"/>
            <a:r>
              <a:rPr lang="sr-Cyrl-RS" sz="2200" dirty="0" smtClean="0">
                <a:latin typeface="+mn-lt"/>
                <a:cs typeface="Times New Roman" pitchFamily="18" charset="0"/>
              </a:rPr>
              <a:t>			</a:t>
            </a:r>
            <a:r>
              <a:rPr lang="en-U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α</a:t>
            </a:r>
            <a:r>
              <a:rPr lang="sr-Latn-C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Calibri"/>
              </a:rPr>
              <a:t>=</a:t>
            </a:r>
            <a:r>
              <a:rPr lang="en-US" sz="2200" b="1" dirty="0" smtClean="0">
                <a:solidFill>
                  <a:srgbClr val="0000FF"/>
                </a:solidFill>
                <a:latin typeface="Calibri"/>
              </a:rPr>
              <a:t> (</a:t>
            </a:r>
            <a:r>
              <a:rPr lang="sr-Latn-CS" sz="2200" b="1" dirty="0" smtClean="0">
                <a:solidFill>
                  <a:srgbClr val="0000FF"/>
                </a:solidFill>
                <a:latin typeface="Calibri"/>
              </a:rPr>
              <a:t>lnC</a:t>
            </a:r>
            <a:r>
              <a:rPr lang="en-US" sz="2200" b="1" baseline="-25000" dirty="0" smtClean="0">
                <a:solidFill>
                  <a:srgbClr val="0000FF"/>
                </a:solidFill>
                <a:latin typeface="Calibri"/>
              </a:rPr>
              <a:t>1</a:t>
            </a:r>
            <a:r>
              <a:rPr lang="sr-Latn-CS" sz="2200" b="1" baseline="-25000" dirty="0" smtClean="0">
                <a:solidFill>
                  <a:srgbClr val="0000FF"/>
                </a:solidFill>
                <a:latin typeface="Calibri"/>
              </a:rPr>
              <a:t> </a:t>
            </a:r>
            <a:r>
              <a:rPr lang="sr-Latn-CS" sz="2200" b="1" dirty="0" smtClean="0">
                <a:solidFill>
                  <a:srgbClr val="0000FF"/>
                </a:solidFill>
                <a:latin typeface="Calibri"/>
              </a:rPr>
              <a:t>– lnC</a:t>
            </a:r>
            <a:r>
              <a:rPr lang="en-US" sz="2200" b="1" baseline="-25000" dirty="0" smtClean="0">
                <a:solidFill>
                  <a:srgbClr val="0000FF"/>
                </a:solidFill>
                <a:latin typeface="Calibri"/>
              </a:rPr>
              <a:t>2</a:t>
            </a:r>
            <a:r>
              <a:rPr lang="en-US" sz="2200" b="1" dirty="0" smtClean="0">
                <a:solidFill>
                  <a:srgbClr val="0000FF"/>
                </a:solidFill>
                <a:latin typeface="Calibri"/>
              </a:rPr>
              <a:t>)</a:t>
            </a:r>
            <a:r>
              <a:rPr lang="en-US" sz="2200" b="1" dirty="0" smtClean="0">
                <a:latin typeface="Calibri"/>
              </a:rPr>
              <a:t>/</a:t>
            </a:r>
            <a:r>
              <a:rPr lang="sr-Cyrl-RS" sz="2200" b="1" dirty="0" smtClean="0">
                <a:latin typeface="Calibri"/>
              </a:rPr>
              <a:t>(</a:t>
            </a:r>
            <a:r>
              <a:rPr lang="en-US" sz="2200" b="1" dirty="0" smtClean="0">
                <a:latin typeface="Calibri"/>
                <a:cs typeface="Times New Roman" pitchFamily="18" charset="0"/>
              </a:rPr>
              <a:t>t</a:t>
            </a:r>
            <a:r>
              <a:rPr lang="sr-Cyrl-RS" sz="2200" b="1" baseline="-25000" dirty="0" smtClean="0">
                <a:latin typeface="Calibri"/>
                <a:cs typeface="Times New Roman" pitchFamily="18" charset="0"/>
              </a:rPr>
              <a:t>2</a:t>
            </a:r>
            <a:r>
              <a:rPr lang="sr-Cyrl-RS" sz="2200" b="1" dirty="0" smtClean="0">
                <a:latin typeface="Calibri"/>
                <a:cs typeface="Times New Roman" pitchFamily="18" charset="0"/>
              </a:rPr>
              <a:t>-</a:t>
            </a:r>
            <a:r>
              <a:rPr lang="en-US" sz="2200" b="1" dirty="0" smtClean="0">
                <a:latin typeface="Calibri"/>
                <a:cs typeface="Times New Roman" pitchFamily="18" charset="0"/>
              </a:rPr>
              <a:t> t</a:t>
            </a:r>
            <a:r>
              <a:rPr lang="sr-Cyrl-RS" sz="2200" b="1" baseline="-25000" dirty="0" smtClean="0">
                <a:latin typeface="Calibri"/>
                <a:cs typeface="Times New Roman" pitchFamily="18" charset="0"/>
              </a:rPr>
              <a:t>1</a:t>
            </a:r>
            <a:r>
              <a:rPr lang="sr-Cyrl-RS" sz="2200" b="1" dirty="0" smtClean="0">
                <a:latin typeface="Calibri"/>
                <a:cs typeface="Times New Roman" pitchFamily="18" charset="0"/>
              </a:rPr>
              <a:t>) </a:t>
            </a:r>
          </a:p>
          <a:p>
            <a:pPr marL="0" lvl="2"/>
            <a:r>
              <a:rPr lang="sr-Cyrl-RS" sz="2200" b="1" dirty="0" smtClean="0">
                <a:solidFill>
                  <a:srgbClr val="0000FF"/>
                </a:solidFill>
                <a:cs typeface="Times New Roman" pitchFamily="18" charset="0"/>
              </a:rPr>
              <a:t>			</a:t>
            </a:r>
            <a:r>
              <a:rPr lang="el-GR" sz="2200" b="1" dirty="0" smtClean="0">
                <a:solidFill>
                  <a:srgbClr val="009900"/>
                </a:solidFill>
                <a:latin typeface="Calibri"/>
                <a:cs typeface="Times New Roman" pitchFamily="18" charset="0"/>
              </a:rPr>
              <a:t>β</a:t>
            </a:r>
            <a:r>
              <a:rPr lang="sr-Latn-C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+mn-lt"/>
              </a:rPr>
              <a:t>=</a:t>
            </a:r>
            <a:r>
              <a:rPr lang="en-US" sz="2200" b="1" dirty="0" smtClean="0">
                <a:solidFill>
                  <a:srgbClr val="009900"/>
                </a:solidFill>
                <a:latin typeface="+mn-lt"/>
              </a:rPr>
              <a:t> (</a:t>
            </a:r>
            <a:r>
              <a:rPr lang="sr-Latn-CS" sz="2200" b="1" dirty="0" smtClean="0">
                <a:solidFill>
                  <a:srgbClr val="009900"/>
                </a:solidFill>
                <a:latin typeface="+mn-lt"/>
              </a:rPr>
              <a:t>lnC</a:t>
            </a:r>
            <a:r>
              <a:rPr lang="en-US" sz="2200" b="1" baseline="-25000" dirty="0" smtClean="0">
                <a:solidFill>
                  <a:srgbClr val="009900"/>
                </a:solidFill>
                <a:latin typeface="+mn-lt"/>
              </a:rPr>
              <a:t>1</a:t>
            </a:r>
            <a:r>
              <a:rPr lang="sr-Latn-CS" sz="2200" b="1" baseline="-25000" dirty="0" smtClean="0">
                <a:solidFill>
                  <a:srgbClr val="009900"/>
                </a:solidFill>
                <a:latin typeface="+mn-lt"/>
              </a:rPr>
              <a:t> </a:t>
            </a:r>
            <a:r>
              <a:rPr lang="sr-Latn-CS" sz="2200" b="1" dirty="0" smtClean="0">
                <a:solidFill>
                  <a:srgbClr val="009900"/>
                </a:solidFill>
                <a:latin typeface="+mn-lt"/>
              </a:rPr>
              <a:t>– lnC</a:t>
            </a:r>
            <a:r>
              <a:rPr lang="en-US" sz="2200" b="1" baseline="-25000" dirty="0" smtClean="0">
                <a:solidFill>
                  <a:srgbClr val="009900"/>
                </a:solidFill>
                <a:latin typeface="+mn-lt"/>
              </a:rPr>
              <a:t>2</a:t>
            </a:r>
            <a:r>
              <a:rPr lang="en-US" sz="2200" b="1" dirty="0" smtClean="0">
                <a:solidFill>
                  <a:srgbClr val="009900"/>
                </a:solidFill>
                <a:latin typeface="+mn-lt"/>
              </a:rPr>
              <a:t>)</a:t>
            </a:r>
            <a:r>
              <a:rPr lang="en-US" sz="2200" b="1" dirty="0" smtClean="0">
                <a:latin typeface="+mn-lt"/>
              </a:rPr>
              <a:t>/</a:t>
            </a:r>
            <a:r>
              <a:rPr lang="sr-Cyrl-RS" sz="2200" b="1" dirty="0" smtClean="0">
                <a:latin typeface="+mn-lt"/>
              </a:rPr>
              <a:t>(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t</a:t>
            </a:r>
            <a:r>
              <a:rPr lang="sr-Cyrl-RS" sz="2200" b="1" baseline="-25000" dirty="0" smtClean="0">
                <a:latin typeface="+mn-lt"/>
                <a:cs typeface="Times New Roman" pitchFamily="18" charset="0"/>
              </a:rPr>
              <a:t>2</a:t>
            </a:r>
            <a:r>
              <a:rPr lang="sr-Cyrl-RS" sz="2200" b="1" dirty="0" smtClean="0">
                <a:latin typeface="+mn-lt"/>
                <a:cs typeface="Times New Roman" pitchFamily="18" charset="0"/>
              </a:rPr>
              <a:t>-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 t</a:t>
            </a:r>
            <a:r>
              <a:rPr lang="sr-Cyrl-RS" sz="2200" b="1" baseline="-25000" dirty="0" smtClean="0">
                <a:latin typeface="+mn-lt"/>
                <a:cs typeface="Times New Roman" pitchFamily="18" charset="0"/>
              </a:rPr>
              <a:t>1</a:t>
            </a:r>
            <a:r>
              <a:rPr lang="sr-Cyrl-RS" sz="2200" b="1" dirty="0" smtClean="0">
                <a:latin typeface="+mn-lt"/>
                <a:cs typeface="Times New Roman" pitchFamily="18" charset="0"/>
              </a:rPr>
              <a:t>)</a:t>
            </a:r>
          </a:p>
          <a:p>
            <a:pPr lvl="2"/>
            <a:endParaRPr lang="sr-Cyrl-RS" sz="2200" b="1" dirty="0" smtClean="0">
              <a:solidFill>
                <a:srgbClr val="009900"/>
              </a:solidFill>
              <a:latin typeface="+mn-lt"/>
              <a:cs typeface="Times New Roman" pitchFamily="18" charset="0"/>
            </a:endParaRPr>
          </a:p>
          <a:p>
            <a:pPr lvl="2"/>
            <a:endParaRPr lang="sr-Cyrl-RS" sz="2200" b="1" dirty="0" smtClean="0">
              <a:latin typeface="+mn-lt"/>
              <a:cs typeface="Times New Roman" pitchFamily="18" charset="0"/>
            </a:endParaRPr>
          </a:p>
        </p:txBody>
      </p:sp>
      <p:sp>
        <p:nvSpPr>
          <p:cNvPr id="79" name="Oval 78"/>
          <p:cNvSpPr/>
          <p:nvPr/>
        </p:nvSpPr>
        <p:spPr bwMode="auto">
          <a:xfrm>
            <a:off x="2123728" y="4098278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0" name="Oval 79"/>
          <p:cNvSpPr/>
          <p:nvPr/>
        </p:nvSpPr>
        <p:spPr bwMode="auto">
          <a:xfrm>
            <a:off x="1835696" y="3573016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1" name="Oval 80"/>
          <p:cNvSpPr/>
          <p:nvPr/>
        </p:nvSpPr>
        <p:spPr bwMode="auto">
          <a:xfrm>
            <a:off x="1619672" y="3204509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2" name="Oval 81"/>
          <p:cNvSpPr/>
          <p:nvPr/>
        </p:nvSpPr>
        <p:spPr bwMode="auto">
          <a:xfrm>
            <a:off x="1403648" y="2780928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3" name="Text Box 31"/>
          <p:cNvSpPr txBox="1">
            <a:spLocks noChangeArrowheads="1"/>
          </p:cNvSpPr>
          <p:nvPr/>
        </p:nvSpPr>
        <p:spPr bwMode="auto">
          <a:xfrm>
            <a:off x="647420" y="3140968"/>
            <a:ext cx="64757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sr-Cyrl-RS" sz="2000" b="1" dirty="0" smtClean="0">
                <a:solidFill>
                  <a:srgbClr val="009900"/>
                </a:solidFill>
                <a:latin typeface="+mj-lt"/>
              </a:rPr>
              <a:t>В</a:t>
            </a:r>
            <a:endParaRPr lang="en-US" sz="2000" b="1" baseline="-25000" dirty="0">
              <a:solidFill>
                <a:srgbClr val="009900"/>
              </a:solidFill>
              <a:latin typeface="+mj-lt"/>
            </a:endParaRPr>
          </a:p>
        </p:txBody>
      </p:sp>
      <p:sp>
        <p:nvSpPr>
          <p:cNvPr id="84" name="Text Box 31"/>
          <p:cNvSpPr txBox="1">
            <a:spLocks noChangeArrowheads="1"/>
          </p:cNvSpPr>
          <p:nvPr/>
        </p:nvSpPr>
        <p:spPr bwMode="auto">
          <a:xfrm>
            <a:off x="647420" y="2276872"/>
            <a:ext cx="64757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sr-Cyrl-RS" sz="2000" b="1" dirty="0" smtClean="0">
                <a:solidFill>
                  <a:srgbClr val="0000FF"/>
                </a:solidFill>
                <a:latin typeface="+mj-lt"/>
              </a:rPr>
              <a:t>А</a:t>
            </a:r>
            <a:endParaRPr lang="en-US" sz="2000" b="1" baseline="-25000" dirty="0">
              <a:solidFill>
                <a:srgbClr val="0000FF"/>
              </a:solidFill>
              <a:latin typeface="+mj-lt"/>
            </a:endParaRPr>
          </a:p>
        </p:txBody>
      </p:sp>
      <p:sp>
        <p:nvSpPr>
          <p:cNvPr id="85" name="Oval 84"/>
          <p:cNvSpPr/>
          <p:nvPr/>
        </p:nvSpPr>
        <p:spPr bwMode="auto">
          <a:xfrm>
            <a:off x="3131840" y="1768584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6" name="Oval 85"/>
          <p:cNvSpPr/>
          <p:nvPr/>
        </p:nvSpPr>
        <p:spPr bwMode="auto">
          <a:xfrm>
            <a:off x="2699792" y="1768584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7" name="Oval 86"/>
          <p:cNvSpPr/>
          <p:nvPr/>
        </p:nvSpPr>
        <p:spPr bwMode="auto">
          <a:xfrm>
            <a:off x="3491880" y="1768584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8" name="Rectangle 87"/>
          <p:cNvSpPr/>
          <p:nvPr/>
        </p:nvSpPr>
        <p:spPr bwMode="auto">
          <a:xfrm>
            <a:off x="4572000" y="1988840"/>
            <a:ext cx="2376264" cy="432048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cxnSp>
        <p:nvCxnSpPr>
          <p:cNvPr id="90" name="Straight Connector 89"/>
          <p:cNvCxnSpPr/>
          <p:nvPr/>
        </p:nvCxnSpPr>
        <p:spPr bwMode="auto">
          <a:xfrm>
            <a:off x="1259736" y="3914006"/>
            <a:ext cx="936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91" name="Straight Connector 90"/>
          <p:cNvCxnSpPr/>
          <p:nvPr/>
        </p:nvCxnSpPr>
        <p:spPr bwMode="auto">
          <a:xfrm>
            <a:off x="1259632" y="3708355"/>
            <a:ext cx="432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92" name="Straight Connector 91"/>
          <p:cNvCxnSpPr/>
          <p:nvPr/>
        </p:nvCxnSpPr>
        <p:spPr bwMode="auto">
          <a:xfrm>
            <a:off x="1259632" y="4168130"/>
            <a:ext cx="936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93" name="Straight Connector 92"/>
          <p:cNvCxnSpPr/>
          <p:nvPr/>
        </p:nvCxnSpPr>
        <p:spPr bwMode="auto">
          <a:xfrm>
            <a:off x="1259632" y="3284984"/>
            <a:ext cx="432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94" name="Oval 93"/>
          <p:cNvSpPr/>
          <p:nvPr/>
        </p:nvSpPr>
        <p:spPr bwMode="auto">
          <a:xfrm>
            <a:off x="1226380" y="3246228"/>
            <a:ext cx="72008" cy="72008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5" name="Oval 94"/>
          <p:cNvSpPr/>
          <p:nvPr/>
        </p:nvSpPr>
        <p:spPr bwMode="auto">
          <a:xfrm>
            <a:off x="1229841" y="3662954"/>
            <a:ext cx="72008" cy="72008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6" name="Oval 95"/>
          <p:cNvSpPr/>
          <p:nvPr/>
        </p:nvSpPr>
        <p:spPr bwMode="auto">
          <a:xfrm>
            <a:off x="1223609" y="4135225"/>
            <a:ext cx="72008" cy="72008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7" name="Oval 96"/>
          <p:cNvSpPr/>
          <p:nvPr/>
        </p:nvSpPr>
        <p:spPr bwMode="auto">
          <a:xfrm>
            <a:off x="1226418" y="3883216"/>
            <a:ext cx="72008" cy="72008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8" name="Oval 97"/>
          <p:cNvSpPr/>
          <p:nvPr/>
        </p:nvSpPr>
        <p:spPr bwMode="auto">
          <a:xfrm>
            <a:off x="1653290" y="5805264"/>
            <a:ext cx="72008" cy="72008"/>
          </a:xfrm>
          <a:prstGeom prst="ellipse">
            <a:avLst/>
          </a:prstGeom>
          <a:solidFill>
            <a:schemeClr val="tx1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9" name="Oval 98"/>
          <p:cNvSpPr/>
          <p:nvPr/>
        </p:nvSpPr>
        <p:spPr bwMode="auto">
          <a:xfrm>
            <a:off x="2160836" y="5805264"/>
            <a:ext cx="72008" cy="72008"/>
          </a:xfrm>
          <a:prstGeom prst="ellipse">
            <a:avLst/>
          </a:prstGeom>
          <a:solidFill>
            <a:schemeClr val="tx1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00" name="Rectangle 99"/>
          <p:cNvSpPr/>
          <p:nvPr/>
        </p:nvSpPr>
        <p:spPr bwMode="auto">
          <a:xfrm>
            <a:off x="4572000" y="3356992"/>
            <a:ext cx="2808312" cy="720080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01" name="Text Box 31"/>
          <p:cNvSpPr txBox="1">
            <a:spLocks noChangeArrowheads="1"/>
          </p:cNvSpPr>
          <p:nvPr/>
        </p:nvSpPr>
        <p:spPr bwMode="auto">
          <a:xfrm>
            <a:off x="1394395" y="6309320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t</a:t>
            </a:r>
            <a:r>
              <a:rPr lang="en-US" sz="2000" b="1" baseline="-25000" dirty="0" smtClean="0">
                <a:latin typeface="+mj-lt"/>
              </a:rPr>
              <a:t>1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102" name="Text Box 31"/>
          <p:cNvSpPr txBox="1">
            <a:spLocks noChangeArrowheads="1"/>
          </p:cNvSpPr>
          <p:nvPr/>
        </p:nvSpPr>
        <p:spPr bwMode="auto">
          <a:xfrm>
            <a:off x="1907416" y="6318285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t</a:t>
            </a:r>
            <a:r>
              <a:rPr lang="en-US" sz="2000" b="1" baseline="-25000" dirty="0" smtClean="0">
                <a:latin typeface="+mj-lt"/>
              </a:rPr>
              <a:t>2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103" name="Text Box 31"/>
          <p:cNvSpPr txBox="1">
            <a:spLocks noChangeArrowheads="1"/>
          </p:cNvSpPr>
          <p:nvPr/>
        </p:nvSpPr>
        <p:spPr bwMode="auto">
          <a:xfrm>
            <a:off x="-108024" y="3717032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009900"/>
                </a:solidFill>
                <a:latin typeface="+mj-lt"/>
              </a:rPr>
              <a:t>lnC</a:t>
            </a:r>
            <a:r>
              <a:rPr lang="en-US" sz="2000" b="1" baseline="-25000" dirty="0" smtClean="0">
                <a:solidFill>
                  <a:srgbClr val="009900"/>
                </a:solidFill>
                <a:latin typeface="+mj-lt"/>
              </a:rPr>
              <a:t>2</a:t>
            </a:r>
            <a:endParaRPr lang="en-US" sz="2000" b="1" baseline="-25000" dirty="0">
              <a:solidFill>
                <a:srgbClr val="009900"/>
              </a:solidFill>
              <a:latin typeface="+mj-lt"/>
            </a:endParaRPr>
          </a:p>
        </p:txBody>
      </p:sp>
      <p:sp>
        <p:nvSpPr>
          <p:cNvPr id="104" name="Text Box 31"/>
          <p:cNvSpPr txBox="1">
            <a:spLocks noChangeArrowheads="1"/>
          </p:cNvSpPr>
          <p:nvPr/>
        </p:nvSpPr>
        <p:spPr bwMode="auto">
          <a:xfrm>
            <a:off x="107504" y="3068960"/>
            <a:ext cx="64757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0000FF"/>
                </a:solidFill>
                <a:latin typeface="+mj-lt"/>
              </a:rPr>
              <a:t>lnC</a:t>
            </a:r>
            <a:r>
              <a:rPr lang="en-US" sz="2000" b="1" baseline="-25000" dirty="0" smtClean="0">
                <a:solidFill>
                  <a:srgbClr val="0000FF"/>
                </a:solidFill>
                <a:latin typeface="+mj-lt"/>
              </a:rPr>
              <a:t>1</a:t>
            </a:r>
            <a:endParaRPr lang="en-US" sz="2000" b="1" baseline="-25000" dirty="0">
              <a:solidFill>
                <a:srgbClr val="0000FF"/>
              </a:solidFill>
              <a:latin typeface="+mj-lt"/>
            </a:endParaRPr>
          </a:p>
        </p:txBody>
      </p:sp>
      <p:sp>
        <p:nvSpPr>
          <p:cNvPr id="105" name="Text Box 31"/>
          <p:cNvSpPr txBox="1">
            <a:spLocks noChangeArrowheads="1"/>
          </p:cNvSpPr>
          <p:nvPr/>
        </p:nvSpPr>
        <p:spPr bwMode="auto">
          <a:xfrm>
            <a:off x="107504" y="3933056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0000FF"/>
                </a:solidFill>
                <a:latin typeface="+mj-lt"/>
              </a:rPr>
              <a:t>lnC</a:t>
            </a:r>
            <a:r>
              <a:rPr lang="en-US" sz="2000" b="1" baseline="-25000" dirty="0" smtClean="0">
                <a:solidFill>
                  <a:srgbClr val="0000FF"/>
                </a:solidFill>
                <a:latin typeface="+mj-lt"/>
              </a:rPr>
              <a:t>2</a:t>
            </a:r>
            <a:endParaRPr lang="en-US" sz="2000" b="1" baseline="-25000" dirty="0">
              <a:solidFill>
                <a:srgbClr val="0000FF"/>
              </a:solidFill>
              <a:latin typeface="+mj-lt"/>
            </a:endParaRPr>
          </a:p>
        </p:txBody>
      </p:sp>
      <p:sp>
        <p:nvSpPr>
          <p:cNvPr id="106" name="Text Box 31"/>
          <p:cNvSpPr txBox="1">
            <a:spLocks noChangeArrowheads="1"/>
          </p:cNvSpPr>
          <p:nvPr/>
        </p:nvSpPr>
        <p:spPr bwMode="auto">
          <a:xfrm>
            <a:off x="107504" y="3474113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009900"/>
                </a:solidFill>
                <a:latin typeface="+mj-lt"/>
              </a:rPr>
              <a:t>lnC</a:t>
            </a:r>
            <a:r>
              <a:rPr lang="en-US" sz="2000" b="1" baseline="-25000" dirty="0" smtClean="0">
                <a:solidFill>
                  <a:srgbClr val="009900"/>
                </a:solidFill>
                <a:latin typeface="+mj-lt"/>
              </a:rPr>
              <a:t>1</a:t>
            </a:r>
            <a:endParaRPr lang="en-US" sz="2000" b="1" baseline="-25000" dirty="0">
              <a:solidFill>
                <a:srgbClr val="009900"/>
              </a:solidFill>
              <a:latin typeface="+mj-lt"/>
            </a:endParaRPr>
          </a:p>
        </p:txBody>
      </p:sp>
      <p:cxnSp>
        <p:nvCxnSpPr>
          <p:cNvPr id="108" name="Straight Arrow Connector 107"/>
          <p:cNvCxnSpPr>
            <a:stCxn id="101" idx="0"/>
          </p:cNvCxnSpPr>
          <p:nvPr/>
        </p:nvCxnSpPr>
        <p:spPr bwMode="auto">
          <a:xfrm flipH="1" flipV="1">
            <a:off x="1691680" y="6021288"/>
            <a:ext cx="0" cy="288032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109" name="Straight Arrow Connector 108"/>
          <p:cNvCxnSpPr/>
          <p:nvPr/>
        </p:nvCxnSpPr>
        <p:spPr bwMode="auto">
          <a:xfrm flipH="1" flipV="1">
            <a:off x="2195736" y="6021288"/>
            <a:ext cx="0" cy="288032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110" name="Straight Arrow Connector 109"/>
          <p:cNvCxnSpPr/>
          <p:nvPr/>
        </p:nvCxnSpPr>
        <p:spPr bwMode="auto">
          <a:xfrm flipH="1" flipV="1">
            <a:off x="755576" y="4149080"/>
            <a:ext cx="288000" cy="0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arrow" w="med" len="med"/>
            <a:tailEnd type="none" w="med" len="med"/>
          </a:ln>
          <a:effectLst/>
        </p:spPr>
      </p:cxnSp>
      <p:cxnSp>
        <p:nvCxnSpPr>
          <p:cNvPr id="111" name="Straight Arrow Connector 110"/>
          <p:cNvCxnSpPr/>
          <p:nvPr/>
        </p:nvCxnSpPr>
        <p:spPr bwMode="auto">
          <a:xfrm flipH="1" flipV="1">
            <a:off x="503608" y="3933056"/>
            <a:ext cx="540000" cy="0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arrow" w="med" len="med"/>
            <a:tailEnd type="none" w="med" len="med"/>
          </a:ln>
          <a:effectLst/>
        </p:spPr>
      </p:cxnSp>
      <p:cxnSp>
        <p:nvCxnSpPr>
          <p:cNvPr id="112" name="Straight Arrow Connector 111"/>
          <p:cNvCxnSpPr/>
          <p:nvPr/>
        </p:nvCxnSpPr>
        <p:spPr bwMode="auto">
          <a:xfrm flipH="1" flipV="1">
            <a:off x="755576" y="3689849"/>
            <a:ext cx="288000" cy="0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arrow" w="med" len="med"/>
            <a:tailEnd type="none" w="med" len="med"/>
          </a:ln>
          <a:effectLst/>
        </p:spPr>
      </p:cxnSp>
      <p:cxnSp>
        <p:nvCxnSpPr>
          <p:cNvPr id="113" name="Straight Arrow Connector 112"/>
          <p:cNvCxnSpPr/>
          <p:nvPr/>
        </p:nvCxnSpPr>
        <p:spPr bwMode="auto">
          <a:xfrm flipH="1" flipV="1">
            <a:off x="755576" y="3284984"/>
            <a:ext cx="288000" cy="0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arrow" w="med" len="med"/>
            <a:tailEnd type="none" w="med" len="med"/>
          </a:ln>
          <a:effectLst/>
        </p:spPr>
      </p:cxnSp>
      <p:sp>
        <p:nvSpPr>
          <p:cNvPr id="114" name="Oval 113"/>
          <p:cNvSpPr/>
          <p:nvPr/>
        </p:nvSpPr>
        <p:spPr bwMode="auto">
          <a:xfrm>
            <a:off x="1187624" y="2420888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15" name="Oval 114"/>
          <p:cNvSpPr/>
          <p:nvPr/>
        </p:nvSpPr>
        <p:spPr bwMode="auto">
          <a:xfrm>
            <a:off x="1187624" y="3486720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/>
          <p:cNvSpPr>
            <a:spLocks noGrp="1" noChangeArrowheads="1"/>
          </p:cNvSpPr>
          <p:nvPr>
            <p:ph type="title"/>
          </p:nvPr>
        </p:nvSpPr>
        <p:spPr>
          <a:xfrm>
            <a:off x="611560" y="304800"/>
            <a:ext cx="8532440" cy="1143000"/>
          </a:xfrm>
        </p:spPr>
        <p:txBody>
          <a:bodyPr/>
          <a:lstStyle/>
          <a:p>
            <a:r>
              <a:rPr lang="sr-Cyrl-RS" sz="4000" dirty="0" smtClean="0"/>
              <a:t>Модел са два одељка</a:t>
            </a:r>
            <a:endParaRPr lang="en-US" sz="3000" dirty="0"/>
          </a:p>
        </p:txBody>
      </p:sp>
      <p:sp>
        <p:nvSpPr>
          <p:cNvPr id="73731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467544" y="1628800"/>
            <a:ext cx="8568952" cy="4824536"/>
          </a:xfrm>
        </p:spPr>
        <p:txBody>
          <a:bodyPr>
            <a:normAutofit fontScale="92500"/>
          </a:bodyPr>
          <a:lstStyle/>
          <a:p>
            <a:r>
              <a:rPr lang="ru-RU" dirty="0" smtClean="0"/>
              <a:t>Волумен дистрибуције код модела са два одељка може бити:</a:t>
            </a:r>
          </a:p>
          <a:p>
            <a:pPr lvl="1"/>
            <a:r>
              <a:rPr lang="en-US" b="1" dirty="0" smtClean="0"/>
              <a:t>Vd</a:t>
            </a:r>
            <a:r>
              <a:rPr lang="en-US" b="1" baseline="-25000" dirty="0" smtClean="0"/>
              <a:t>c</a:t>
            </a:r>
            <a:r>
              <a:rPr lang="en-US" baseline="-25000" dirty="0" smtClean="0"/>
              <a:t>  </a:t>
            </a:r>
            <a:r>
              <a:rPr lang="en-US" dirty="0" smtClean="0"/>
              <a:t>(</a:t>
            </a:r>
            <a:r>
              <a:rPr lang="en-US" dirty="0" err="1" smtClean="0"/>
              <a:t>Vd</a:t>
            </a:r>
            <a:r>
              <a:rPr lang="sr-Cyrl-RS" dirty="0" smtClean="0"/>
              <a:t> централног одељка</a:t>
            </a:r>
            <a:r>
              <a:rPr lang="en-US" dirty="0" smtClean="0"/>
              <a:t>)</a:t>
            </a:r>
            <a:endParaRPr lang="sr-Cyrl-RS" baseline="-25000" dirty="0" smtClean="0"/>
          </a:p>
          <a:p>
            <a:pPr lvl="2"/>
            <a:r>
              <a:rPr lang="sr-Cyrl-RS" dirty="0" smtClean="0"/>
              <a:t>израчунава се као </a:t>
            </a:r>
            <a:r>
              <a:rPr lang="en-US" b="1" dirty="0" smtClean="0"/>
              <a:t>Vd</a:t>
            </a:r>
            <a:r>
              <a:rPr lang="en-US" b="1" baseline="-25000" dirty="0" smtClean="0"/>
              <a:t>c</a:t>
            </a:r>
            <a:r>
              <a:rPr lang="en-US" b="1" dirty="0" smtClean="0"/>
              <a:t> = D / Co = D / (A+B)</a:t>
            </a:r>
          </a:p>
          <a:p>
            <a:pPr lvl="3"/>
            <a:r>
              <a:rPr lang="sr-Cyrl-RS" sz="1900" dirty="0" smtClean="0"/>
              <a:t>одговара </a:t>
            </a:r>
            <a:r>
              <a:rPr lang="en-US" sz="1900" dirty="0" err="1" smtClean="0"/>
              <a:t>Vd</a:t>
            </a:r>
            <a:r>
              <a:rPr lang="en-US" sz="1900" dirty="0" smtClean="0"/>
              <a:t> </a:t>
            </a:r>
            <a:r>
              <a:rPr lang="sr-Cyrl-RS" sz="1900" dirty="0" smtClean="0"/>
              <a:t>код модела са једним одељком</a:t>
            </a:r>
          </a:p>
          <a:p>
            <a:pPr lvl="1"/>
            <a:r>
              <a:rPr lang="en-US" b="1" dirty="0" err="1" smtClean="0"/>
              <a:t>Vd</a:t>
            </a:r>
            <a:r>
              <a:rPr lang="el-GR" b="1" baseline="-25000" dirty="0" smtClean="0">
                <a:latin typeface="Calibri"/>
              </a:rPr>
              <a:t>β</a:t>
            </a:r>
            <a:r>
              <a:rPr lang="sr-Cyrl-RS" baseline="-25000" dirty="0" smtClean="0">
                <a:latin typeface="Calibri"/>
              </a:rPr>
              <a:t> </a:t>
            </a:r>
            <a:r>
              <a:rPr lang="sr-Cyrl-RS" dirty="0" smtClean="0">
                <a:latin typeface="Calibri"/>
              </a:rPr>
              <a:t>(</a:t>
            </a:r>
            <a:r>
              <a:rPr lang="en-US" dirty="0" err="1" smtClean="0"/>
              <a:t>Vd</a:t>
            </a:r>
            <a:r>
              <a:rPr lang="en-US" dirty="0" smtClean="0"/>
              <a:t> </a:t>
            </a:r>
            <a:r>
              <a:rPr lang="sr-Cyrl-RS" dirty="0" smtClean="0"/>
              <a:t>пост-дистрибуционе тј. елиминационе фазе)</a:t>
            </a:r>
          </a:p>
          <a:p>
            <a:pPr lvl="2"/>
            <a:r>
              <a:rPr lang="sr-Cyrl-RS" dirty="0" smtClean="0"/>
              <a:t>израчунава се као </a:t>
            </a:r>
            <a:r>
              <a:rPr lang="en-US" b="1" dirty="0" err="1" smtClean="0"/>
              <a:t>Vd</a:t>
            </a:r>
            <a:r>
              <a:rPr lang="el-GR" b="1" baseline="-25000" dirty="0" smtClean="0"/>
              <a:t>β</a:t>
            </a:r>
            <a:r>
              <a:rPr lang="en-US" b="1" dirty="0" smtClean="0"/>
              <a:t> = D / </a:t>
            </a:r>
            <a:r>
              <a:rPr lang="sr-Cyrl-RS" b="1" dirty="0" smtClean="0"/>
              <a:t>(</a:t>
            </a:r>
            <a:r>
              <a:rPr lang="el-GR" b="1" dirty="0" smtClean="0"/>
              <a:t>β</a:t>
            </a:r>
            <a:r>
              <a:rPr lang="sr-Cyrl-RS" b="1" dirty="0" smtClean="0"/>
              <a:t> </a:t>
            </a:r>
            <a:r>
              <a:rPr lang="sr-Cyrl-RS" b="1" dirty="0" smtClean="0">
                <a:latin typeface="Calibri"/>
              </a:rPr>
              <a:t>∙ А</a:t>
            </a:r>
            <a:r>
              <a:rPr lang="en-US" b="1" dirty="0" smtClean="0">
                <a:latin typeface="Calibri"/>
              </a:rPr>
              <a:t>UC)</a:t>
            </a:r>
            <a:r>
              <a:rPr lang="en-US" b="1" dirty="0" smtClean="0"/>
              <a:t> = </a:t>
            </a:r>
            <a:r>
              <a:rPr lang="en-US" b="1" dirty="0" err="1" smtClean="0"/>
              <a:t>Cl</a:t>
            </a:r>
            <a:r>
              <a:rPr lang="en-US" b="1" dirty="0" smtClean="0"/>
              <a:t> /</a:t>
            </a:r>
            <a:r>
              <a:rPr lang="el-GR" b="1" dirty="0" smtClean="0"/>
              <a:t> β</a:t>
            </a:r>
            <a:endParaRPr lang="sr-Cyrl-RS" b="1" dirty="0" smtClean="0"/>
          </a:p>
          <a:p>
            <a:pPr lvl="3"/>
            <a:r>
              <a:rPr lang="el-GR" sz="1900" dirty="0" smtClean="0"/>
              <a:t>β </a:t>
            </a:r>
            <a:r>
              <a:rPr lang="sr-Cyrl-RS" sz="1900" dirty="0" smtClean="0"/>
              <a:t>- константа терминалне елиминације, </a:t>
            </a:r>
            <a:r>
              <a:rPr lang="en-US" sz="1900" dirty="0" err="1" smtClean="0"/>
              <a:t>Cl</a:t>
            </a:r>
            <a:r>
              <a:rPr lang="sr-Cyrl-RS" sz="1900" dirty="0" smtClean="0"/>
              <a:t> - клиренс</a:t>
            </a:r>
            <a:endParaRPr lang="sr-Cyrl-RS" sz="1900" baseline="-25000" dirty="0" smtClean="0"/>
          </a:p>
          <a:p>
            <a:pPr lvl="1"/>
            <a:r>
              <a:rPr lang="en-US" b="1" dirty="0" smtClean="0"/>
              <a:t>Vd</a:t>
            </a:r>
            <a:r>
              <a:rPr lang="en-US" b="1" baseline="-25000" dirty="0" smtClean="0"/>
              <a:t>ss</a:t>
            </a:r>
            <a:r>
              <a:rPr lang="sr-Cyrl-RS" baseline="-25000" dirty="0" smtClean="0"/>
              <a:t> </a:t>
            </a:r>
            <a:r>
              <a:rPr lang="en-US" dirty="0" smtClean="0"/>
              <a:t>(</a:t>
            </a:r>
            <a:r>
              <a:rPr lang="en-US" dirty="0" err="1" smtClean="0"/>
              <a:t>Vd</a:t>
            </a:r>
            <a:r>
              <a:rPr lang="en-US" dirty="0" smtClean="0"/>
              <a:t> </a:t>
            </a:r>
            <a:r>
              <a:rPr lang="sr-Cyrl-RS" dirty="0" smtClean="0"/>
              <a:t>равнотежног стања*)</a:t>
            </a:r>
            <a:r>
              <a:rPr lang="ru-RU" dirty="0" smtClean="0"/>
              <a:t> </a:t>
            </a:r>
          </a:p>
          <a:p>
            <a:pPr lvl="2"/>
            <a:r>
              <a:rPr lang="sr-Cyrl-RS" dirty="0" smtClean="0"/>
              <a:t>израчунава се </a:t>
            </a:r>
            <a:r>
              <a:rPr lang="en-US" b="1" dirty="0" smtClean="0"/>
              <a:t>Vd</a:t>
            </a:r>
            <a:r>
              <a:rPr lang="en-US" b="1" baseline="-25000" dirty="0" smtClean="0"/>
              <a:t>ss</a:t>
            </a:r>
            <a:r>
              <a:rPr lang="en-US" b="1" dirty="0" smtClean="0"/>
              <a:t> = A(t) / C(t)</a:t>
            </a:r>
            <a:r>
              <a:rPr lang="en-US" dirty="0" smtClean="0"/>
              <a:t> </a:t>
            </a:r>
            <a:r>
              <a:rPr lang="sr-Cyrl-RS" dirty="0" smtClean="0"/>
              <a:t>или</a:t>
            </a:r>
            <a:r>
              <a:rPr lang="en-US" dirty="0" smtClean="0"/>
              <a:t> </a:t>
            </a:r>
            <a:r>
              <a:rPr lang="en-US" b="1" dirty="0" smtClean="0"/>
              <a:t>Vd</a:t>
            </a:r>
            <a:r>
              <a:rPr lang="en-US" b="1" baseline="-25000" dirty="0" smtClean="0"/>
              <a:t>ss</a:t>
            </a:r>
            <a:r>
              <a:rPr lang="en-US" b="1" dirty="0" smtClean="0"/>
              <a:t>= [D</a:t>
            </a:r>
            <a:r>
              <a:rPr lang="en-US" b="1" dirty="0" smtClean="0">
                <a:latin typeface="Calibri"/>
              </a:rPr>
              <a:t>∙(A/</a:t>
            </a:r>
            <a:r>
              <a:rPr lang="el-GR" b="1" dirty="0" smtClean="0">
                <a:latin typeface="Calibri"/>
              </a:rPr>
              <a:t>α</a:t>
            </a:r>
            <a:r>
              <a:rPr lang="en-US" b="1" baseline="30000" dirty="0" smtClean="0">
                <a:latin typeface="Calibri"/>
              </a:rPr>
              <a:t>2</a:t>
            </a:r>
            <a:r>
              <a:rPr lang="en-US" b="1" dirty="0" smtClean="0">
                <a:latin typeface="Calibri"/>
              </a:rPr>
              <a:t>+B/</a:t>
            </a:r>
            <a:r>
              <a:rPr lang="el-GR" b="1" dirty="0" smtClean="0">
                <a:latin typeface="Calibri"/>
              </a:rPr>
              <a:t>β</a:t>
            </a:r>
            <a:r>
              <a:rPr lang="en-US" b="1" baseline="30000" dirty="0" smtClean="0">
                <a:latin typeface="Calibri"/>
              </a:rPr>
              <a:t>2</a:t>
            </a:r>
            <a:r>
              <a:rPr lang="en-US" b="1" dirty="0" smtClean="0">
                <a:latin typeface="Calibri"/>
              </a:rPr>
              <a:t>)]/[(</a:t>
            </a:r>
            <a:r>
              <a:rPr lang="en-US" b="1" dirty="0" smtClean="0"/>
              <a:t>A/</a:t>
            </a:r>
            <a:r>
              <a:rPr lang="el-GR" b="1" dirty="0" smtClean="0"/>
              <a:t>α</a:t>
            </a:r>
            <a:r>
              <a:rPr lang="en-US" b="1" dirty="0" smtClean="0"/>
              <a:t>+B/</a:t>
            </a:r>
            <a:r>
              <a:rPr lang="el-GR" b="1" dirty="0" smtClean="0"/>
              <a:t>β</a:t>
            </a:r>
            <a:r>
              <a:rPr lang="en-US" b="1" dirty="0" smtClean="0"/>
              <a:t>)</a:t>
            </a:r>
            <a:r>
              <a:rPr lang="en-US" b="1" baseline="30000" dirty="0" smtClean="0"/>
              <a:t>2</a:t>
            </a:r>
            <a:r>
              <a:rPr lang="en-US" b="1" dirty="0" smtClean="0"/>
              <a:t>]</a:t>
            </a:r>
          </a:p>
          <a:p>
            <a:pPr lvl="3"/>
            <a:r>
              <a:rPr lang="en-US" sz="1900" dirty="0" smtClean="0"/>
              <a:t>A(t)</a:t>
            </a:r>
            <a:r>
              <a:rPr lang="sr-Cyrl-RS" sz="1900" dirty="0" smtClean="0"/>
              <a:t> - количина лека у организму у тренутку </a:t>
            </a:r>
            <a:r>
              <a:rPr lang="en-US" sz="1900" dirty="0" smtClean="0"/>
              <a:t>t</a:t>
            </a:r>
            <a:r>
              <a:rPr lang="sr-Cyrl-RS" sz="1900" dirty="0" smtClean="0"/>
              <a:t>, </a:t>
            </a:r>
            <a:r>
              <a:rPr lang="en-US" sz="1900" dirty="0" smtClean="0"/>
              <a:t>C(t) </a:t>
            </a:r>
            <a:r>
              <a:rPr lang="sr-Cyrl-RS" sz="1900" dirty="0" smtClean="0"/>
              <a:t>- концентрација лека у плазми у тренутку </a:t>
            </a:r>
            <a:r>
              <a:rPr lang="en-US" sz="1900" dirty="0" smtClean="0"/>
              <a:t>t</a:t>
            </a:r>
          </a:p>
          <a:p>
            <a:pPr lvl="3"/>
            <a:r>
              <a:rPr lang="en-US" sz="1900" dirty="0" smtClean="0"/>
              <a:t>*</a:t>
            </a:r>
            <a:r>
              <a:rPr lang="ru-RU" sz="1900" dirty="0" smtClean="0"/>
              <a:t>Равнотежно стање </a:t>
            </a:r>
            <a:r>
              <a:rPr lang="en-US" sz="1900" dirty="0" smtClean="0"/>
              <a:t>(</a:t>
            </a:r>
            <a:r>
              <a:rPr lang="sr-Cyrl-RS" sz="1900" dirty="0" smtClean="0"/>
              <a:t>‘’</a:t>
            </a:r>
            <a:r>
              <a:rPr lang="en-US" sz="1900" i="1" dirty="0" smtClean="0"/>
              <a:t>steady state</a:t>
            </a:r>
            <a:r>
              <a:rPr lang="sr-Cyrl-RS" sz="1900" i="1" dirty="0" smtClean="0"/>
              <a:t>’’</a:t>
            </a:r>
            <a:r>
              <a:rPr lang="en-US" sz="1900" dirty="0" smtClean="0"/>
              <a:t>) </a:t>
            </a:r>
            <a:r>
              <a:rPr lang="ru-RU" sz="1900" dirty="0" smtClean="0"/>
              <a:t>при примени једне дозе лека је тренутак у коме је дистрибуција </a:t>
            </a:r>
            <a:r>
              <a:rPr lang="sr-Cyrl-RS" sz="1900" dirty="0" smtClean="0"/>
              <a:t>међу одељцима </a:t>
            </a:r>
            <a:r>
              <a:rPr lang="ru-RU" sz="1900" dirty="0" smtClean="0"/>
              <a:t>комплетирана, па је нето проток лека из једног дела организма у други једнак нули</a:t>
            </a:r>
          </a:p>
        </p:txBody>
      </p:sp>
      <p:sp>
        <p:nvSpPr>
          <p:cNvPr id="5" name="Rectangle 4"/>
          <p:cNvSpPr/>
          <p:nvPr/>
        </p:nvSpPr>
        <p:spPr bwMode="auto">
          <a:xfrm>
            <a:off x="3563888" y="2420888"/>
            <a:ext cx="2448272" cy="360040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6" name="Rectangle 5"/>
          <p:cNvSpPr/>
          <p:nvPr/>
        </p:nvSpPr>
        <p:spPr bwMode="auto">
          <a:xfrm>
            <a:off x="3563888" y="3429000"/>
            <a:ext cx="2736304" cy="360040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7" name="Rectangle 6"/>
          <p:cNvSpPr/>
          <p:nvPr/>
        </p:nvSpPr>
        <p:spPr bwMode="auto">
          <a:xfrm>
            <a:off x="3159023" y="4437112"/>
            <a:ext cx="1656184" cy="432048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" name="Rectangle 7"/>
          <p:cNvSpPr/>
          <p:nvPr/>
        </p:nvSpPr>
        <p:spPr bwMode="auto">
          <a:xfrm>
            <a:off x="5220072" y="4437112"/>
            <a:ext cx="3672408" cy="432048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Модел са три одељка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sr-Latn-RS" dirty="0" smtClean="0"/>
              <a:t>(</a:t>
            </a:r>
            <a:r>
              <a:rPr lang="sr-Latn-RS" i="1" dirty="0" smtClean="0"/>
              <a:t>three compartment model</a:t>
            </a:r>
            <a:r>
              <a:rPr lang="sr-Cyrl-RS" dirty="0" smtClean="0"/>
              <a:t>)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83568" y="1628800"/>
            <a:ext cx="8064896" cy="5040560"/>
          </a:xfrm>
        </p:spPr>
        <p:txBody>
          <a:bodyPr>
            <a:normAutofit lnSpcReduction="10000"/>
          </a:bodyPr>
          <a:lstStyle/>
          <a:p>
            <a:r>
              <a:rPr lang="sr-Cyrl-RS" dirty="0" smtClean="0"/>
              <a:t>Подразумева постојање три* одељка:</a:t>
            </a:r>
          </a:p>
          <a:p>
            <a:pPr lvl="1"/>
            <a:r>
              <a:rPr lang="sr-Cyrl-RS" dirty="0" smtClean="0"/>
              <a:t>централни одељак </a:t>
            </a:r>
          </a:p>
          <a:p>
            <a:pPr lvl="2"/>
            <a:r>
              <a:rPr lang="sr-Cyrl-RS" dirty="0" smtClean="0"/>
              <a:t>плазма и добро прокрвљена ткива</a:t>
            </a:r>
          </a:p>
          <a:p>
            <a:pPr lvl="1"/>
            <a:r>
              <a:rPr lang="sr-Cyrl-RS" dirty="0" smtClean="0"/>
              <a:t>први периферни одељак (ткива) </a:t>
            </a:r>
          </a:p>
          <a:p>
            <a:pPr lvl="2"/>
            <a:r>
              <a:rPr lang="sr-Cyrl-RS" dirty="0" smtClean="0"/>
              <a:t> ткива која су слабије прокрвљена (нпр. мишићно)</a:t>
            </a:r>
            <a:endParaRPr lang="en-US" dirty="0" smtClean="0"/>
          </a:p>
          <a:p>
            <a:pPr lvl="1"/>
            <a:r>
              <a:rPr lang="sr-Cyrl-RS" dirty="0" smtClean="0"/>
              <a:t>други периферни одељак (дубока ткива) </a:t>
            </a:r>
          </a:p>
          <a:p>
            <a:pPr lvl="2"/>
            <a:r>
              <a:rPr lang="sr-Cyrl-RS" dirty="0" smtClean="0"/>
              <a:t>ткива која су веома слабо прокрвљена (нпр. коштано или масно ткиво), а за које лек има изражен афинитет</a:t>
            </a:r>
            <a:r>
              <a:rPr lang="en-US" dirty="0" smtClean="0"/>
              <a:t> </a:t>
            </a:r>
            <a:r>
              <a:rPr lang="sr-Cyrl-RS" dirty="0" smtClean="0"/>
              <a:t>па се у њему нагомилава а касније и споро ослобађа назад у централни одељак тј. редистрибуира (нпр. фентанил из масног ткива)</a:t>
            </a:r>
          </a:p>
          <a:p>
            <a:pPr lvl="2"/>
            <a:endParaRPr lang="sr-Cyrl-RS" dirty="0" smtClean="0"/>
          </a:p>
          <a:p>
            <a:pPr lvl="2" algn="r">
              <a:buNone/>
            </a:pPr>
            <a:r>
              <a:rPr lang="sr-Cyrl-RS" sz="1700" dirty="0" smtClean="0"/>
              <a:t>*иако се за неке лекове морају применити сложенији (са више одељака) модели, њихова супериорност зависиће од доступности ткива за мерење концентрације лека – ако за узорак имамо само крв, модели са два и са три одељка даће приближно исте резултате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три одељка</a:t>
            </a:r>
            <a:endParaRPr lang="en-US" dirty="0"/>
          </a:p>
        </p:txBody>
      </p:sp>
      <p:grpSp>
        <p:nvGrpSpPr>
          <p:cNvPr id="2" name="Group 4"/>
          <p:cNvGrpSpPr/>
          <p:nvPr/>
        </p:nvGrpSpPr>
        <p:grpSpPr>
          <a:xfrm>
            <a:off x="1331640" y="3429000"/>
            <a:ext cx="6264696" cy="1311246"/>
            <a:chOff x="1403648" y="2852936"/>
            <a:chExt cx="6264696" cy="1311246"/>
          </a:xfrm>
        </p:grpSpPr>
        <p:sp>
          <p:nvSpPr>
            <p:cNvPr id="15" name="Rectangle 14"/>
            <p:cNvSpPr/>
            <p:nvPr/>
          </p:nvSpPr>
          <p:spPr bwMode="auto">
            <a:xfrm>
              <a:off x="3131840" y="2852936"/>
              <a:ext cx="2808312" cy="1260000"/>
            </a:xfrm>
            <a:prstGeom prst="rect">
              <a:avLst/>
            </a:prstGeom>
            <a:solidFill>
              <a:srgbClr val="FFFFCC"/>
            </a:solidFill>
            <a:ln w="9525" cap="flat" cmpd="sng" algn="ctr">
              <a:solidFill>
                <a:srgbClr val="333333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en-US" sz="2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ea typeface="新細明體" pitchFamily="18" charset="-120"/>
              </a:endParaRPr>
            </a:p>
          </p:txBody>
        </p:sp>
        <p:cxnSp>
          <p:nvCxnSpPr>
            <p:cNvPr id="16" name="Straight Arrow Connector 15"/>
            <p:cNvCxnSpPr/>
            <p:nvPr/>
          </p:nvCxnSpPr>
          <p:spPr bwMode="auto">
            <a:xfrm>
              <a:off x="1547664" y="3508559"/>
              <a:ext cx="1440160" cy="0"/>
            </a:xfrm>
            <a:prstGeom prst="straightConnector1">
              <a:avLst/>
            </a:prstGeom>
            <a:solidFill>
              <a:schemeClr val="bg1"/>
            </a:solidFill>
            <a:ln w="28575" cap="flat" cmpd="sng" algn="ctr">
              <a:solidFill>
                <a:srgbClr val="333333"/>
              </a:solidFill>
              <a:prstDash val="solid"/>
              <a:round/>
              <a:headEnd type="none" w="med" len="med"/>
              <a:tailEnd type="triangle" w="lg" len="lg"/>
            </a:ln>
            <a:effectLst/>
          </p:spPr>
        </p:cxnSp>
        <p:cxnSp>
          <p:nvCxnSpPr>
            <p:cNvPr id="17" name="Straight Arrow Connector 16"/>
            <p:cNvCxnSpPr/>
            <p:nvPr/>
          </p:nvCxnSpPr>
          <p:spPr bwMode="auto">
            <a:xfrm>
              <a:off x="6084168" y="3508559"/>
              <a:ext cx="1440160" cy="0"/>
            </a:xfrm>
            <a:prstGeom prst="straightConnector1">
              <a:avLst/>
            </a:prstGeom>
            <a:solidFill>
              <a:schemeClr val="bg1"/>
            </a:solidFill>
            <a:ln w="28575" cap="flat" cmpd="sng" algn="ctr">
              <a:solidFill>
                <a:srgbClr val="333333"/>
              </a:solidFill>
              <a:prstDash val="solid"/>
              <a:round/>
              <a:headEnd type="none" w="med" len="med"/>
              <a:tailEnd type="triangle" w="lg" len="lg"/>
            </a:ln>
            <a:effectLst/>
          </p:spPr>
        </p:cxnSp>
        <p:sp>
          <p:nvSpPr>
            <p:cNvPr id="18" name="TextBox 17"/>
            <p:cNvSpPr txBox="1"/>
            <p:nvPr/>
          </p:nvSpPr>
          <p:spPr>
            <a:xfrm>
              <a:off x="1403648" y="3150653"/>
              <a:ext cx="1584176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b="1" dirty="0" smtClean="0">
                  <a:latin typeface="+mn-lt"/>
                </a:rPr>
                <a:t>D</a:t>
              </a:r>
              <a:r>
                <a:rPr lang="en-US" sz="2000" dirty="0" smtClean="0">
                  <a:latin typeface="+mn-lt"/>
                </a:rPr>
                <a:t> </a:t>
              </a:r>
            </a:p>
            <a:p>
              <a:pPr algn="ctr"/>
              <a:r>
                <a:rPr lang="en-US" sz="2000" dirty="0" smtClean="0">
                  <a:latin typeface="+mn-lt"/>
                </a:rPr>
                <a:t>(</a:t>
              </a:r>
              <a:r>
                <a:rPr lang="sr-Cyrl-RS" sz="2000" dirty="0" smtClean="0">
                  <a:latin typeface="+mn-lt"/>
                </a:rPr>
                <a:t>доза лека</a:t>
              </a:r>
              <a:r>
                <a:rPr lang="en-US" sz="2000" dirty="0" smtClean="0">
                  <a:latin typeface="+mn-lt"/>
                </a:rPr>
                <a:t>)</a:t>
              </a:r>
              <a:endParaRPr lang="en-US" sz="2000" dirty="0">
                <a:latin typeface="+mn-lt"/>
              </a:endParaRPr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3131840" y="3148519"/>
              <a:ext cx="2808312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sr-Cyrl-RS" sz="2000" b="1" dirty="0" smtClean="0">
                  <a:latin typeface="+mn-lt"/>
                </a:rPr>
                <a:t>ЦЕНТРАЛНИ </a:t>
              </a:r>
            </a:p>
            <a:p>
              <a:pPr algn="ctr"/>
              <a:r>
                <a:rPr lang="sr-Cyrl-RS" sz="2000" b="1" dirty="0" smtClean="0">
                  <a:latin typeface="+mn-lt"/>
                </a:rPr>
                <a:t>ОДЕЉАК</a:t>
              </a:r>
              <a:endParaRPr lang="en-US" sz="2000" dirty="0">
                <a:latin typeface="+mn-lt"/>
              </a:endParaRPr>
            </a:p>
          </p:txBody>
        </p:sp>
        <p:sp>
          <p:nvSpPr>
            <p:cNvPr id="20" name="TextBox 19"/>
            <p:cNvSpPr txBox="1"/>
            <p:nvPr/>
          </p:nvSpPr>
          <p:spPr>
            <a:xfrm>
              <a:off x="5868144" y="3148519"/>
              <a:ext cx="1800200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b="1" dirty="0" smtClean="0">
                  <a:latin typeface="+mn-lt"/>
                </a:rPr>
                <a:t>k</a:t>
              </a:r>
              <a:r>
                <a:rPr lang="en-US" sz="2000" dirty="0" smtClean="0">
                  <a:latin typeface="+mn-lt"/>
                </a:rPr>
                <a:t> </a:t>
              </a:r>
            </a:p>
            <a:p>
              <a:pPr algn="ctr"/>
              <a:r>
                <a:rPr lang="en-US" sz="2000" dirty="0" smtClean="0">
                  <a:latin typeface="+mn-lt"/>
                </a:rPr>
                <a:t>(</a:t>
              </a:r>
              <a:r>
                <a:rPr lang="sr-Cyrl-RS" sz="2000" dirty="0" smtClean="0">
                  <a:latin typeface="+mn-lt"/>
                </a:rPr>
                <a:t>константа елиминације</a:t>
              </a:r>
              <a:r>
                <a:rPr lang="en-US" sz="2000" dirty="0" smtClean="0">
                  <a:latin typeface="+mn-lt"/>
                </a:rPr>
                <a:t>)</a:t>
              </a:r>
              <a:endParaRPr lang="en-US" sz="2000" dirty="0">
                <a:latin typeface="+mn-lt"/>
              </a:endParaRPr>
            </a:p>
          </p:txBody>
        </p:sp>
      </p:grpSp>
      <p:grpSp>
        <p:nvGrpSpPr>
          <p:cNvPr id="3" name="Group 14"/>
          <p:cNvGrpSpPr/>
          <p:nvPr/>
        </p:nvGrpSpPr>
        <p:grpSpPr>
          <a:xfrm>
            <a:off x="3059832" y="1556792"/>
            <a:ext cx="2808312" cy="1260000"/>
            <a:chOff x="3059832" y="2924944"/>
            <a:chExt cx="2808312" cy="1260000"/>
          </a:xfrm>
        </p:grpSpPr>
        <p:sp>
          <p:nvSpPr>
            <p:cNvPr id="13" name="Rectangle 12"/>
            <p:cNvSpPr/>
            <p:nvPr/>
          </p:nvSpPr>
          <p:spPr bwMode="auto">
            <a:xfrm>
              <a:off x="3059832" y="2924944"/>
              <a:ext cx="2808312" cy="1260000"/>
            </a:xfrm>
            <a:prstGeom prst="rect">
              <a:avLst/>
            </a:prstGeom>
            <a:solidFill>
              <a:srgbClr val="FFFFCC"/>
            </a:solidFill>
            <a:ln w="9525" cap="flat" cmpd="sng" algn="ctr">
              <a:solidFill>
                <a:srgbClr val="333333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en-US" sz="2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ea typeface="新細明體" pitchFamily="18" charset="-120"/>
              </a:endParaRPr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3059832" y="2996952"/>
              <a:ext cx="2808312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sr-Cyrl-RS" sz="2000" b="1" dirty="0" smtClean="0">
                  <a:latin typeface="+mn-lt"/>
                </a:rPr>
                <a:t>ПРВИ ПЕРИФЕРНИ </a:t>
              </a:r>
            </a:p>
            <a:p>
              <a:pPr algn="ctr"/>
              <a:r>
                <a:rPr lang="sr-Cyrl-RS" sz="2000" b="1" dirty="0" smtClean="0">
                  <a:latin typeface="+mn-lt"/>
                </a:rPr>
                <a:t>ОДЕЉАК </a:t>
              </a:r>
            </a:p>
            <a:p>
              <a:pPr algn="ctr"/>
              <a:r>
                <a:rPr lang="sr-Cyrl-RS" sz="2000" b="1" dirty="0" smtClean="0">
                  <a:latin typeface="+mn-lt"/>
                </a:rPr>
                <a:t>(ТКИВА)</a:t>
              </a:r>
              <a:endParaRPr lang="en-US" sz="2000" dirty="0">
                <a:latin typeface="+mn-lt"/>
              </a:endParaRPr>
            </a:p>
          </p:txBody>
        </p:sp>
      </p:grpSp>
      <p:cxnSp>
        <p:nvCxnSpPr>
          <p:cNvPr id="9" name="Straight Arrow Connector 8"/>
          <p:cNvCxnSpPr/>
          <p:nvPr/>
        </p:nvCxnSpPr>
        <p:spPr bwMode="auto">
          <a:xfrm flipH="1" flipV="1">
            <a:off x="4347592" y="2997048"/>
            <a:ext cx="8384" cy="324000"/>
          </a:xfrm>
          <a:prstGeom prst="straightConnector1">
            <a:avLst/>
          </a:prstGeom>
          <a:solidFill>
            <a:schemeClr val="bg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</p:spPr>
      </p:cxnSp>
      <p:cxnSp>
        <p:nvCxnSpPr>
          <p:cNvPr id="10" name="Straight Arrow Connector 9"/>
          <p:cNvCxnSpPr/>
          <p:nvPr/>
        </p:nvCxnSpPr>
        <p:spPr bwMode="auto">
          <a:xfrm flipH="1">
            <a:off x="4788024" y="3069056"/>
            <a:ext cx="8384" cy="324000"/>
          </a:xfrm>
          <a:prstGeom prst="straightConnector1">
            <a:avLst/>
          </a:prstGeom>
          <a:solidFill>
            <a:schemeClr val="bg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</p:spPr>
      </p:cxnSp>
      <p:sp>
        <p:nvSpPr>
          <p:cNvPr id="11" name="TextBox 10"/>
          <p:cNvSpPr txBox="1"/>
          <p:nvPr/>
        </p:nvSpPr>
        <p:spPr>
          <a:xfrm>
            <a:off x="251520" y="2924944"/>
            <a:ext cx="40408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b="1" dirty="0" smtClean="0">
                <a:latin typeface="+mn-lt"/>
              </a:rPr>
              <a:t>k</a:t>
            </a:r>
            <a:r>
              <a:rPr lang="sr-Cyrl-RS" sz="2000" b="1" baseline="-25000" dirty="0" smtClean="0">
                <a:latin typeface="+mn-lt"/>
              </a:rPr>
              <a:t>12</a:t>
            </a:r>
            <a:r>
              <a:rPr lang="en-US" sz="2000" dirty="0" smtClean="0">
                <a:latin typeface="+mn-lt"/>
              </a:rPr>
              <a:t> 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851648" y="2924944"/>
            <a:ext cx="40408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 smtClean="0">
                <a:latin typeface="+mn-lt"/>
              </a:rPr>
              <a:t>k</a:t>
            </a:r>
            <a:r>
              <a:rPr lang="sr-Cyrl-RS" sz="2000" b="1" baseline="-25000" dirty="0" smtClean="0">
                <a:latin typeface="+mn-lt"/>
              </a:rPr>
              <a:t>21</a:t>
            </a:r>
            <a:r>
              <a:rPr lang="en-US" sz="2000" dirty="0" smtClean="0">
                <a:latin typeface="+mn-lt"/>
              </a:rPr>
              <a:t> </a:t>
            </a:r>
          </a:p>
        </p:txBody>
      </p:sp>
      <p:grpSp>
        <p:nvGrpSpPr>
          <p:cNvPr id="23" name="Group 14"/>
          <p:cNvGrpSpPr/>
          <p:nvPr/>
        </p:nvGrpSpPr>
        <p:grpSpPr>
          <a:xfrm>
            <a:off x="3059832" y="5265344"/>
            <a:ext cx="2808312" cy="1260000"/>
            <a:chOff x="3059832" y="2924944"/>
            <a:chExt cx="2808312" cy="1260000"/>
          </a:xfrm>
        </p:grpSpPr>
        <p:sp>
          <p:nvSpPr>
            <p:cNvPr id="24" name="Rectangle 23"/>
            <p:cNvSpPr/>
            <p:nvPr/>
          </p:nvSpPr>
          <p:spPr bwMode="auto">
            <a:xfrm>
              <a:off x="3059832" y="2924944"/>
              <a:ext cx="2808312" cy="1260000"/>
            </a:xfrm>
            <a:prstGeom prst="rect">
              <a:avLst/>
            </a:prstGeom>
            <a:solidFill>
              <a:srgbClr val="FFFFCC"/>
            </a:solidFill>
            <a:ln w="9525" cap="flat" cmpd="sng" algn="ctr">
              <a:solidFill>
                <a:srgbClr val="333333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en-US" sz="2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ea typeface="新細明體" pitchFamily="18" charset="-120"/>
              </a:endParaRPr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3059832" y="3025265"/>
              <a:ext cx="2808312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sr-Cyrl-RS" sz="2000" b="1" dirty="0" smtClean="0">
                  <a:latin typeface="+mn-lt"/>
                </a:rPr>
                <a:t>ДРУГИ ПЕРИФЕРНИ </a:t>
              </a:r>
            </a:p>
            <a:p>
              <a:pPr algn="ctr"/>
              <a:r>
                <a:rPr lang="sr-Cyrl-RS" sz="2000" b="1" dirty="0" smtClean="0">
                  <a:latin typeface="+mn-lt"/>
                </a:rPr>
                <a:t>ОДЕЉАК </a:t>
              </a:r>
            </a:p>
            <a:p>
              <a:pPr algn="ctr"/>
              <a:r>
                <a:rPr lang="sr-Cyrl-RS" sz="2000" b="1" dirty="0" smtClean="0">
                  <a:latin typeface="+mn-lt"/>
                </a:rPr>
                <a:t>(ДУБОКА ТКИВА)</a:t>
              </a:r>
              <a:endParaRPr lang="en-US" sz="2000" dirty="0">
                <a:latin typeface="+mn-lt"/>
              </a:endParaRPr>
            </a:p>
          </p:txBody>
        </p:sp>
      </p:grpSp>
      <p:cxnSp>
        <p:nvCxnSpPr>
          <p:cNvPr id="26" name="Straight Arrow Connector 25"/>
          <p:cNvCxnSpPr/>
          <p:nvPr/>
        </p:nvCxnSpPr>
        <p:spPr bwMode="auto">
          <a:xfrm flipH="1" flipV="1">
            <a:off x="4347592" y="4833192"/>
            <a:ext cx="8384" cy="324000"/>
          </a:xfrm>
          <a:prstGeom prst="straightConnector1">
            <a:avLst/>
          </a:prstGeom>
          <a:solidFill>
            <a:schemeClr val="bg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</p:spPr>
      </p:cxnSp>
      <p:cxnSp>
        <p:nvCxnSpPr>
          <p:cNvPr id="27" name="Straight Arrow Connector 26"/>
          <p:cNvCxnSpPr/>
          <p:nvPr/>
        </p:nvCxnSpPr>
        <p:spPr bwMode="auto">
          <a:xfrm flipH="1">
            <a:off x="4788024" y="4905200"/>
            <a:ext cx="8384" cy="324000"/>
          </a:xfrm>
          <a:prstGeom prst="straightConnector1">
            <a:avLst/>
          </a:prstGeom>
          <a:solidFill>
            <a:schemeClr val="bg1"/>
          </a:solidFill>
          <a:ln w="28575" cap="flat" cmpd="sng" algn="ctr">
            <a:solidFill>
              <a:schemeClr val="tx1"/>
            </a:solidFill>
            <a:prstDash val="solid"/>
            <a:round/>
            <a:headEnd type="none" w="med" len="med"/>
            <a:tailEnd type="triangle" w="lg" len="lg"/>
          </a:ln>
          <a:effectLst/>
        </p:spPr>
      </p:cxnSp>
      <p:sp>
        <p:nvSpPr>
          <p:cNvPr id="28" name="TextBox 27"/>
          <p:cNvSpPr txBox="1"/>
          <p:nvPr/>
        </p:nvSpPr>
        <p:spPr>
          <a:xfrm>
            <a:off x="251520" y="4761088"/>
            <a:ext cx="40408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000" b="1" dirty="0" smtClean="0">
                <a:latin typeface="+mn-lt"/>
              </a:rPr>
              <a:t>k</a:t>
            </a:r>
            <a:r>
              <a:rPr lang="sr-Cyrl-RS" sz="2000" b="1" baseline="-25000" dirty="0" smtClean="0">
                <a:latin typeface="+mn-lt"/>
              </a:rPr>
              <a:t>13</a:t>
            </a:r>
            <a:r>
              <a:rPr lang="en-US" sz="2000" dirty="0" smtClean="0">
                <a:latin typeface="+mn-lt"/>
              </a:rPr>
              <a:t> 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4851648" y="4761088"/>
            <a:ext cx="404083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 smtClean="0">
                <a:latin typeface="+mn-lt"/>
              </a:rPr>
              <a:t>k</a:t>
            </a:r>
            <a:r>
              <a:rPr lang="sr-Cyrl-RS" sz="2000" b="1" baseline="-25000" dirty="0" smtClean="0">
                <a:latin typeface="+mn-lt"/>
              </a:rPr>
              <a:t>31</a:t>
            </a:r>
            <a:r>
              <a:rPr lang="en-US" sz="2000" dirty="0" smtClean="0">
                <a:latin typeface="+mn-lt"/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три одељка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sr-Cyrl-RS" dirty="0" smtClean="0"/>
              <a:t>Подразумева да се одмах након интравенске примене концентрација лека у централном одељку нагло смањује због елиминације из централног одељка и дистрибуције у периферне одељке; даљи пад концентрације лека, који је знатно спорији, је условљен елиминацијом из централног одељка (друга фаза) а затим и редистрибуцијом лека (трећа фаза)</a:t>
            </a:r>
          </a:p>
          <a:p>
            <a:pPr lvl="1"/>
            <a:r>
              <a:rPr lang="sr-Cyrl-RS" dirty="0" smtClean="0"/>
              <a:t>крива концентрација-време је триекспоненцијална</a:t>
            </a:r>
            <a:r>
              <a:rPr lang="en-US" dirty="0" smtClean="0"/>
              <a:t> </a:t>
            </a:r>
            <a:r>
              <a:rPr lang="sr-Cyrl-RS" dirty="0" smtClean="0"/>
              <a:t>тј. може се описати комбинацијом три експоненцијалне функције</a:t>
            </a:r>
          </a:p>
          <a:p>
            <a:pPr lvl="2"/>
            <a:r>
              <a:rPr lang="sr-Cyrl-RS" dirty="0" smtClean="0"/>
              <a:t>концентрација лека може се израчунати по угледу на једначину </a:t>
            </a:r>
            <a:r>
              <a:rPr lang="en-US" b="1" dirty="0" smtClean="0">
                <a:ea typeface="YUDutchR" charset="0"/>
                <a:cs typeface="Times New Roman" pitchFamily="18" charset="0"/>
              </a:rPr>
              <a:t>C</a:t>
            </a:r>
            <a:r>
              <a:rPr lang="sr-Latn-CS" b="1" dirty="0" smtClean="0">
                <a:ea typeface="YUDutchR" charset="0"/>
                <a:cs typeface="Times New Roman" pitchFamily="18" charset="0"/>
              </a:rPr>
              <a:t> </a:t>
            </a:r>
            <a:r>
              <a:rPr lang="en-US" b="1" dirty="0" smtClean="0">
                <a:ea typeface="YUDutchR" charset="0"/>
                <a:cs typeface="Times New Roman" pitchFamily="18" charset="0"/>
              </a:rPr>
              <a:t>=</a:t>
            </a:r>
            <a:r>
              <a:rPr lang="sr-Latn-CS" b="1" dirty="0" smtClean="0">
                <a:ea typeface="YUDutchR" charset="0"/>
                <a:cs typeface="Times New Roman" pitchFamily="18" charset="0"/>
              </a:rPr>
              <a:t> </a:t>
            </a:r>
            <a:r>
              <a:rPr lang="en-US" b="1" dirty="0" smtClean="0">
                <a:cs typeface="Times New Roman" pitchFamily="18" charset="0"/>
              </a:rPr>
              <a:t>C</a:t>
            </a:r>
            <a:r>
              <a:rPr lang="en-US" b="1" baseline="-30000" dirty="0" smtClean="0">
                <a:cs typeface="Times New Roman" pitchFamily="18" charset="0"/>
              </a:rPr>
              <a:t>0</a:t>
            </a:r>
            <a:r>
              <a:rPr lang="en-US" b="1" dirty="0" smtClean="0">
                <a:cs typeface="Times New Roman" pitchFamily="18" charset="0"/>
                <a:sym typeface="Symbol" pitchFamily="18" charset="2"/>
              </a:rPr>
              <a:t></a:t>
            </a:r>
            <a:r>
              <a:rPr lang="en-US" b="1" dirty="0" smtClean="0">
                <a:cs typeface="Times New Roman" pitchFamily="18" charset="0"/>
              </a:rPr>
              <a:t>e</a:t>
            </a:r>
            <a:r>
              <a:rPr lang="en-US" b="1" baseline="30000" dirty="0" smtClean="0">
                <a:cs typeface="Times New Roman" pitchFamily="18" charset="0"/>
                <a:sym typeface="Symbol" pitchFamily="18" charset="2"/>
              </a:rPr>
              <a:t></a:t>
            </a:r>
            <a:r>
              <a:rPr lang="sr-Latn-CS" b="1" baseline="30000" dirty="0" smtClean="0">
                <a:cs typeface="Times New Roman" pitchFamily="18" charset="0"/>
              </a:rPr>
              <a:t>k</a:t>
            </a:r>
            <a:r>
              <a:rPr lang="en-US" b="1" baseline="30000" dirty="0" smtClean="0">
                <a:cs typeface="Times New Roman" pitchFamily="18" charset="0"/>
                <a:sym typeface="Symbol" pitchFamily="18" charset="2"/>
              </a:rPr>
              <a:t></a:t>
            </a:r>
            <a:r>
              <a:rPr lang="en-US" b="1" baseline="30000" dirty="0" smtClean="0">
                <a:cs typeface="Times New Roman" pitchFamily="18" charset="0"/>
              </a:rPr>
              <a:t>t</a:t>
            </a:r>
            <a:r>
              <a:rPr lang="sr-Cyrl-RS" b="1" dirty="0" smtClean="0">
                <a:cs typeface="Times New Roman" pitchFamily="18" charset="0"/>
              </a:rPr>
              <a:t>  </a:t>
            </a:r>
            <a:r>
              <a:rPr lang="sr-Cyrl-RS" dirty="0" smtClean="0"/>
              <a:t>сабирањем компонената које одговарају дистрибуцији, елиминацији и редистрибуцији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три одељка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83568" y="1628800"/>
            <a:ext cx="8208912" cy="4608512"/>
          </a:xfrm>
        </p:spPr>
        <p:txBody>
          <a:bodyPr>
            <a:normAutofit fontScale="92500" lnSpcReduction="20000"/>
          </a:bodyPr>
          <a:lstStyle/>
          <a:p>
            <a:r>
              <a:rPr lang="ru-RU" dirty="0" smtClean="0"/>
              <a:t>Концентрација лека у одређеном тренутку након примене се може проценити тако што се:</a:t>
            </a:r>
          </a:p>
          <a:p>
            <a:pPr lvl="1"/>
            <a:r>
              <a:rPr lang="ru-RU" dirty="0" smtClean="0"/>
              <a:t>подаци логаритамски трансформишу, чиме се добија трофазна крива </a:t>
            </a:r>
          </a:p>
          <a:p>
            <a:pPr lvl="2"/>
            <a:r>
              <a:rPr lang="ru-RU" dirty="0" smtClean="0"/>
              <a:t>састоји се од три дела: почетног (махом одговара процесу дистрибуције), средњег (одређен највише процесом елиминације) и завршног тј. терминалног (одређен спорим ослобађањем лека из дубоког ткива, тј. редистрибуцијом)</a:t>
            </a:r>
          </a:p>
          <a:p>
            <a:pPr lvl="1"/>
            <a:r>
              <a:rPr lang="ru-RU" dirty="0" smtClean="0"/>
              <a:t>утврде вредности компонената, и то</a:t>
            </a:r>
          </a:p>
          <a:p>
            <a:pPr lvl="2"/>
            <a:r>
              <a:rPr lang="ru-RU" dirty="0" smtClean="0"/>
              <a:t>компонента редистрибуције - одређивањем нагиба </a:t>
            </a:r>
            <a:r>
              <a:rPr lang="el-GR" dirty="0" smtClean="0"/>
              <a:t>γ </a:t>
            </a:r>
            <a:r>
              <a:rPr lang="ru-RU" dirty="0" smtClean="0"/>
              <a:t>и одсечка на </a:t>
            </a:r>
            <a:r>
              <a:rPr lang="en-US" i="1" dirty="0" smtClean="0"/>
              <a:t>y</a:t>
            </a:r>
            <a:r>
              <a:rPr lang="en-US" dirty="0" smtClean="0"/>
              <a:t> </a:t>
            </a:r>
            <a:r>
              <a:rPr lang="sr-Cyrl-RS" dirty="0" smtClean="0"/>
              <a:t>оси </a:t>
            </a:r>
            <a:r>
              <a:rPr lang="en-US" dirty="0" smtClean="0"/>
              <a:t>C</a:t>
            </a:r>
            <a:r>
              <a:rPr lang="sr-Cyrl-RS" dirty="0" smtClean="0"/>
              <a:t> </a:t>
            </a:r>
            <a:r>
              <a:rPr lang="ru-RU" dirty="0" smtClean="0"/>
              <a:t>екстраполирањем треће фазе криве до </a:t>
            </a:r>
            <a:r>
              <a:rPr lang="en-US" dirty="0" smtClean="0"/>
              <a:t>t</a:t>
            </a:r>
            <a:r>
              <a:rPr lang="en-US" baseline="-25000" dirty="0" smtClean="0"/>
              <a:t>0</a:t>
            </a:r>
            <a:r>
              <a:rPr lang="en-US" dirty="0" smtClean="0"/>
              <a:t> </a:t>
            </a:r>
            <a:endParaRPr lang="sr-Cyrl-RS" dirty="0" smtClean="0"/>
          </a:p>
          <a:p>
            <a:pPr lvl="2"/>
            <a:r>
              <a:rPr lang="ru-RU" dirty="0" smtClean="0"/>
              <a:t>компонента елиминације - применом метода резидуала </a:t>
            </a:r>
            <a:r>
              <a:rPr lang="en-US" dirty="0" smtClean="0"/>
              <a:t>(</a:t>
            </a:r>
            <a:r>
              <a:rPr lang="sr-Cyrl-RS" dirty="0" smtClean="0"/>
              <a:t>елиминациона – редистрибуциона вредност</a:t>
            </a:r>
            <a:r>
              <a:rPr lang="en-US" dirty="0" smtClean="0"/>
              <a:t>) </a:t>
            </a:r>
            <a:r>
              <a:rPr lang="ru-RU" dirty="0" smtClean="0"/>
              <a:t>и конструкцијом резидуалне праве, чији је нагиб </a:t>
            </a:r>
            <a:r>
              <a:rPr lang="el-GR" dirty="0" smtClean="0"/>
              <a:t>β</a:t>
            </a:r>
            <a:r>
              <a:rPr lang="sr-Cyrl-RS" dirty="0" smtClean="0"/>
              <a:t>, а одсечак на </a:t>
            </a:r>
            <a:r>
              <a:rPr lang="en-US" i="1" dirty="0" smtClean="0"/>
              <a:t>y</a:t>
            </a:r>
            <a:r>
              <a:rPr lang="en-US" dirty="0" smtClean="0"/>
              <a:t> </a:t>
            </a:r>
            <a:r>
              <a:rPr lang="sr-Cyrl-RS" dirty="0" smtClean="0"/>
              <a:t>оси В</a:t>
            </a:r>
          </a:p>
          <a:p>
            <a:pPr lvl="2"/>
            <a:r>
              <a:rPr lang="ru-RU" dirty="0" smtClean="0"/>
              <a:t>компонента дистрибуције - применом метода резидуала </a:t>
            </a:r>
            <a:r>
              <a:rPr lang="en-US" dirty="0" smtClean="0"/>
              <a:t>(</a:t>
            </a:r>
            <a:r>
              <a:rPr lang="sr-Cyrl-RS" dirty="0" smtClean="0"/>
              <a:t>измерена – елиминациона вредност</a:t>
            </a:r>
            <a:r>
              <a:rPr lang="en-US" dirty="0" smtClean="0"/>
              <a:t>)</a:t>
            </a:r>
            <a:r>
              <a:rPr lang="ru-RU" dirty="0" smtClean="0"/>
              <a:t> и конструкцијом резидуалне праве, чији је нагиб </a:t>
            </a:r>
            <a:r>
              <a:rPr lang="el-GR" dirty="0" smtClean="0"/>
              <a:t>α</a:t>
            </a:r>
            <a:r>
              <a:rPr lang="sr-Cyrl-RS" dirty="0" smtClean="0"/>
              <a:t>, а одсечак на </a:t>
            </a:r>
            <a:r>
              <a:rPr lang="en-US" i="1" dirty="0" smtClean="0"/>
              <a:t>y</a:t>
            </a:r>
            <a:r>
              <a:rPr lang="en-US" dirty="0" smtClean="0"/>
              <a:t> </a:t>
            </a:r>
            <a:r>
              <a:rPr lang="sr-Cyrl-RS" dirty="0" smtClean="0"/>
              <a:t>оси А </a:t>
            </a:r>
            <a:endParaRPr lang="ru-RU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Rectangle 77"/>
          <p:cNvSpPr/>
          <p:nvPr/>
        </p:nvSpPr>
        <p:spPr>
          <a:xfrm>
            <a:off x="1835696" y="1628800"/>
            <a:ext cx="6696744" cy="31393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lvl="2"/>
            <a:r>
              <a:rPr lang="en-US" sz="2200" b="1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sr-Cyrl-RS" sz="2200" b="1" dirty="0" smtClean="0">
                <a:latin typeface="+mn-lt"/>
                <a:ea typeface="YUDutchR" charset="0"/>
                <a:cs typeface="Times New Roman" pitchFamily="18" charset="0"/>
              </a:rPr>
              <a:t>              </a:t>
            </a:r>
            <a:r>
              <a:rPr lang="sr-Latn-CS" sz="2200" b="1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+mn-lt"/>
                <a:ea typeface="YUDutchR" charset="0"/>
                <a:cs typeface="Times New Roman" pitchFamily="18" charset="0"/>
              </a:rPr>
              <a:t>= </a:t>
            </a:r>
            <a:r>
              <a:rPr lang="sr-Latn-CS" sz="2200" b="1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+mn-lt"/>
                <a:ea typeface="YUDutchR" charset="0"/>
                <a:cs typeface="Times New Roman" pitchFamily="18" charset="0"/>
              </a:rPr>
              <a:t>  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-</a:t>
            </a:r>
            <a:r>
              <a:rPr lang="sr-Cyrl-RS" sz="2200" b="1" baseline="30000" dirty="0" smtClean="0">
                <a:latin typeface="+mn-lt"/>
                <a:cs typeface="Times New Roman" pitchFamily="18" charset="0"/>
              </a:rPr>
              <a:t>		</a:t>
            </a:r>
            <a:r>
              <a:rPr lang="en-US" sz="2200" dirty="0" smtClean="0">
                <a:latin typeface="+mn-lt"/>
                <a:ea typeface="YUDutchR" charset="0"/>
                <a:cs typeface="Times New Roman" pitchFamily="18" charset="0"/>
              </a:rPr>
              <a:t>C</a:t>
            </a:r>
            <a:r>
              <a:rPr lang="sr-Latn-CS" sz="2200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dirty="0" smtClean="0">
                <a:latin typeface="+mn-lt"/>
                <a:ea typeface="YUDutchR" charset="0"/>
                <a:cs typeface="Times New Roman" pitchFamily="18" charset="0"/>
              </a:rPr>
              <a:t>=</a:t>
            </a:r>
            <a:r>
              <a:rPr lang="sr-Latn-CS" sz="2200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dirty="0" smtClean="0">
                <a:latin typeface="+mn-lt"/>
                <a:cs typeface="Times New Roman" pitchFamily="18" charset="0"/>
              </a:rPr>
              <a:t>C</a:t>
            </a:r>
            <a:r>
              <a:rPr lang="en-US" sz="2200" baseline="-30000" dirty="0" smtClean="0">
                <a:latin typeface="+mn-lt"/>
                <a:cs typeface="Times New Roman" pitchFamily="18" charset="0"/>
              </a:rPr>
              <a:t>0</a:t>
            </a:r>
            <a:r>
              <a:rPr lang="en-US" sz="2200" dirty="0" smtClean="0"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dirty="0" smtClean="0">
                <a:latin typeface="+mn-lt"/>
                <a:cs typeface="Times New Roman" pitchFamily="18" charset="0"/>
              </a:rPr>
              <a:t>e</a:t>
            </a:r>
            <a:r>
              <a:rPr lang="en-US" sz="2200" baseline="30000" dirty="0" smtClean="0">
                <a:latin typeface="+mn-lt"/>
                <a:cs typeface="Times New Roman" pitchFamily="18" charset="0"/>
                <a:sym typeface="Symbol" pitchFamily="18" charset="2"/>
              </a:rPr>
              <a:t></a:t>
            </a:r>
            <a:r>
              <a:rPr lang="sr-Latn-CS" sz="2200" baseline="30000" dirty="0" smtClean="0">
                <a:latin typeface="+mn-lt"/>
                <a:cs typeface="Times New Roman" pitchFamily="18" charset="0"/>
              </a:rPr>
              <a:t>k</a:t>
            </a:r>
            <a:r>
              <a:rPr lang="en-US" sz="2200" baseline="30000" dirty="0" smtClean="0"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aseline="30000" dirty="0" smtClean="0">
                <a:latin typeface="+mn-lt"/>
                <a:cs typeface="Times New Roman" pitchFamily="18" charset="0"/>
              </a:rPr>
              <a:t>t</a:t>
            </a:r>
            <a:r>
              <a:rPr lang="sr-Cyrl-RS" sz="2200" baseline="30000" dirty="0" smtClean="0">
                <a:latin typeface="+mn-lt"/>
                <a:cs typeface="Times New Roman" pitchFamily="18" charset="0"/>
              </a:rPr>
              <a:t> </a:t>
            </a:r>
          </a:p>
          <a:p>
            <a:pPr marL="0" lvl="2"/>
            <a:r>
              <a:rPr lang="sr-Cyrl-RS" sz="2200" b="1" dirty="0" smtClean="0">
                <a:solidFill>
                  <a:srgbClr val="FF3300"/>
                </a:solidFill>
                <a:latin typeface="+mn-lt"/>
                <a:ea typeface="YUDutchR" charset="0"/>
                <a:cs typeface="Times New Roman" pitchFamily="18" charset="0"/>
              </a:rPr>
              <a:t>	</a:t>
            </a:r>
            <a:r>
              <a:rPr lang="en-US" sz="2200" b="1" dirty="0" smtClean="0">
                <a:solidFill>
                  <a:srgbClr val="003D62"/>
                </a:solidFill>
                <a:latin typeface="Calibri"/>
                <a:ea typeface="YUDutchR" charset="0"/>
                <a:cs typeface="Times New Roman" pitchFamily="18" charset="0"/>
              </a:rPr>
              <a:t> = </a:t>
            </a:r>
            <a:r>
              <a:rPr lang="sr-Latn-CS" sz="2200" b="1" dirty="0" smtClean="0">
                <a:solidFill>
                  <a:srgbClr val="003D62"/>
                </a:solidFill>
                <a:latin typeface="Calibri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solidFill>
                  <a:srgbClr val="003D62"/>
                </a:solidFill>
                <a:latin typeface="Calibri"/>
                <a:ea typeface="YUDutchR" charset="0"/>
                <a:cs typeface="Times New Roman" pitchFamily="18" charset="0"/>
              </a:rPr>
              <a:t>  </a:t>
            </a:r>
            <a:r>
              <a:rPr lang="sr-Cyrl-RS" sz="2200" b="1" dirty="0" smtClean="0">
                <a:solidFill>
                  <a:srgbClr val="003D62"/>
                </a:solidFill>
                <a:latin typeface="Calibri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solidFill>
                  <a:srgbClr val="003D62"/>
                </a:solidFill>
                <a:latin typeface="Calibri"/>
                <a:cs typeface="Times New Roman" pitchFamily="18" charset="0"/>
              </a:rPr>
              <a:t>- </a:t>
            </a:r>
            <a:r>
              <a:rPr lang="sr-Cyrl-RS" sz="2200" b="1" dirty="0" smtClean="0">
                <a:solidFill>
                  <a:srgbClr val="FF3300"/>
                </a:solidFill>
                <a:latin typeface="+mn-lt"/>
                <a:ea typeface="YUDutchR" charset="0"/>
                <a:cs typeface="Times New Roman" pitchFamily="18" charset="0"/>
              </a:rPr>
              <a:t>		</a:t>
            </a:r>
            <a:r>
              <a:rPr lang="en-US" sz="2200" b="1" dirty="0" smtClean="0">
                <a:solidFill>
                  <a:srgbClr val="FF3300"/>
                </a:solidFill>
                <a:latin typeface="+mn-lt"/>
                <a:ea typeface="YUDutchR" charset="0"/>
                <a:cs typeface="Times New Roman" pitchFamily="18" charset="0"/>
              </a:rPr>
              <a:t>C</a:t>
            </a:r>
            <a:r>
              <a:rPr lang="sr-Latn-CS" sz="2200" b="1" dirty="0" smtClean="0">
                <a:solidFill>
                  <a:srgbClr val="003D62"/>
                </a:solidFill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solidFill>
                  <a:srgbClr val="003D62"/>
                </a:solidFill>
                <a:latin typeface="+mn-lt"/>
                <a:ea typeface="YUDutchR" charset="0"/>
                <a:cs typeface="Times New Roman" pitchFamily="18" charset="0"/>
              </a:rPr>
              <a:t>=</a:t>
            </a:r>
            <a:r>
              <a:rPr lang="sr-Latn-CS" sz="2200" b="1" dirty="0" smtClean="0">
                <a:solidFill>
                  <a:srgbClr val="003D62"/>
                </a:solidFill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sr-Cyrl-R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А</a:t>
            </a:r>
            <a:r>
              <a:rPr lang="en-U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e</a:t>
            </a:r>
            <a:r>
              <a:rPr lang="en-US" sz="2200" b="1" baseline="30000" dirty="0" smtClean="0">
                <a:solidFill>
                  <a:srgbClr val="0000FF"/>
                </a:solidFill>
                <a:latin typeface="+mn-lt"/>
                <a:cs typeface="Times New Roman" pitchFamily="18" charset="0"/>
                <a:sym typeface="Symbol" pitchFamily="18" charset="2"/>
              </a:rPr>
              <a:t></a:t>
            </a:r>
            <a:r>
              <a:rPr lang="el-GR" sz="2200" b="1" baseline="30000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α</a:t>
            </a:r>
            <a:r>
              <a:rPr lang="en-US" sz="2200" b="1" baseline="30000" dirty="0" smtClean="0">
                <a:solidFill>
                  <a:srgbClr val="0000FF"/>
                </a:solidFill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baseline="30000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t</a:t>
            </a:r>
            <a:r>
              <a:rPr lang="sr-Cyrl-RS" sz="2200" b="1" dirty="0" smtClean="0">
                <a:solidFill>
                  <a:srgbClr val="003D62"/>
                </a:solidFill>
                <a:latin typeface="+mn-lt"/>
                <a:cs typeface="Times New Roman" pitchFamily="18" charset="0"/>
              </a:rPr>
              <a:t>  + </a:t>
            </a:r>
            <a:r>
              <a:rPr lang="sr-Cyrl-R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В</a:t>
            </a:r>
            <a:r>
              <a:rPr lang="en-U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e</a:t>
            </a:r>
            <a:r>
              <a:rPr lang="en-US" sz="2200" b="1" baseline="30000" dirty="0" smtClean="0">
                <a:solidFill>
                  <a:srgbClr val="009900"/>
                </a:solidFill>
                <a:latin typeface="+mn-lt"/>
                <a:cs typeface="Times New Roman" pitchFamily="18" charset="0"/>
                <a:sym typeface="Symbol" pitchFamily="18" charset="2"/>
              </a:rPr>
              <a:t></a:t>
            </a:r>
            <a:r>
              <a:rPr lang="el-GR" sz="2200" b="1" baseline="30000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β</a:t>
            </a:r>
            <a:r>
              <a:rPr lang="en-US" sz="2200" b="1" baseline="30000" dirty="0" smtClean="0">
                <a:solidFill>
                  <a:srgbClr val="009900"/>
                </a:solidFill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baseline="30000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t</a:t>
            </a:r>
            <a:r>
              <a:rPr lang="sr-Cyrl-RS" sz="2200" b="1" dirty="0" smtClean="0">
                <a:solidFill>
                  <a:srgbClr val="003D62"/>
                </a:solidFill>
                <a:latin typeface="Calibri"/>
                <a:cs typeface="Times New Roman" pitchFamily="18" charset="0"/>
              </a:rPr>
              <a:t> + </a:t>
            </a:r>
            <a:r>
              <a:rPr lang="en-US" sz="2200" b="1" dirty="0" err="1" smtClean="0">
                <a:solidFill>
                  <a:srgbClr val="D60093"/>
                </a:solidFill>
                <a:latin typeface="Calibri"/>
                <a:cs typeface="Times New Roman" pitchFamily="18" charset="0"/>
              </a:rPr>
              <a:t>C</a:t>
            </a:r>
            <a:r>
              <a:rPr lang="en-US" sz="2200" b="1" dirty="0" err="1" smtClean="0">
                <a:solidFill>
                  <a:srgbClr val="D60093"/>
                </a:solidFill>
                <a:latin typeface="Calibri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dirty="0" err="1" smtClean="0">
                <a:solidFill>
                  <a:srgbClr val="D60093"/>
                </a:solidFill>
                <a:latin typeface="Calibri"/>
                <a:cs typeface="Times New Roman" pitchFamily="18" charset="0"/>
              </a:rPr>
              <a:t>e</a:t>
            </a:r>
            <a:r>
              <a:rPr lang="en-US" sz="2200" b="1" baseline="30000" dirty="0" smtClean="0">
                <a:solidFill>
                  <a:srgbClr val="D60093"/>
                </a:solidFill>
                <a:latin typeface="Calibri"/>
                <a:cs typeface="Times New Roman" pitchFamily="18" charset="0"/>
                <a:sym typeface="Symbol" pitchFamily="18" charset="2"/>
              </a:rPr>
              <a:t></a:t>
            </a:r>
            <a:r>
              <a:rPr lang="el-GR" sz="2200" b="1" baseline="30000" dirty="0" smtClean="0">
                <a:solidFill>
                  <a:srgbClr val="D60093"/>
                </a:solidFill>
                <a:latin typeface="Calibri"/>
                <a:cs typeface="Times New Roman" pitchFamily="18" charset="0"/>
              </a:rPr>
              <a:t>γ</a:t>
            </a:r>
            <a:r>
              <a:rPr lang="en-US" sz="2200" b="1" baseline="30000" dirty="0" smtClean="0">
                <a:solidFill>
                  <a:srgbClr val="D60093"/>
                </a:solidFill>
                <a:latin typeface="Calibri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baseline="30000" dirty="0" smtClean="0">
                <a:solidFill>
                  <a:srgbClr val="D60093"/>
                </a:solidFill>
                <a:latin typeface="Calibri"/>
                <a:cs typeface="Times New Roman" pitchFamily="18" charset="0"/>
              </a:rPr>
              <a:t>t</a:t>
            </a:r>
            <a:endParaRPr lang="sr-Cyrl-RS" sz="2200" b="1" baseline="30000" dirty="0" smtClean="0">
              <a:solidFill>
                <a:srgbClr val="D60093"/>
              </a:solidFill>
              <a:latin typeface="+mn-lt"/>
              <a:cs typeface="Times New Roman" pitchFamily="18" charset="0"/>
            </a:endParaRPr>
          </a:p>
          <a:p>
            <a:pPr marL="0" lvl="2"/>
            <a:endParaRPr lang="sr-Cyrl-RS" sz="2200" dirty="0" smtClean="0">
              <a:latin typeface="+mn-lt"/>
              <a:cs typeface="Times New Roman" pitchFamily="18" charset="0"/>
            </a:endParaRPr>
          </a:p>
          <a:p>
            <a:pPr marL="0" lvl="2"/>
            <a:r>
              <a:rPr lang="sr-Cyrl-RS" sz="2200" dirty="0" smtClean="0">
                <a:latin typeface="+mn-lt"/>
                <a:cs typeface="Times New Roman" pitchFamily="18" charset="0"/>
              </a:rPr>
              <a:t>			</a:t>
            </a:r>
            <a:r>
              <a:rPr lang="en-US" sz="2200" dirty="0" smtClean="0">
                <a:latin typeface="+mn-lt"/>
              </a:rPr>
              <a:t>k</a:t>
            </a:r>
            <a:r>
              <a:rPr lang="sr-Cyrl-RS" sz="2200" dirty="0" smtClean="0">
                <a:latin typeface="+mn-lt"/>
              </a:rPr>
              <a:t> (</a:t>
            </a:r>
            <a:r>
              <a:rPr lang="sr-Cyrl-RS" sz="2200" dirty="0" smtClean="0">
                <a:solidFill>
                  <a:srgbClr val="003D62"/>
                </a:solidFill>
                <a:latin typeface="+mn-lt"/>
                <a:cs typeface="Times New Roman" pitchFamily="18" charset="0"/>
              </a:rPr>
              <a:t>нагиб</a:t>
            </a:r>
            <a:r>
              <a:rPr lang="sr-Cyrl-RS" sz="2200" dirty="0" smtClean="0">
                <a:latin typeface="+mn-lt"/>
              </a:rPr>
              <a:t>) </a:t>
            </a:r>
            <a:r>
              <a:rPr lang="en-US" sz="2200" dirty="0" smtClean="0">
                <a:latin typeface="+mn-lt"/>
              </a:rPr>
              <a:t>= (</a:t>
            </a:r>
            <a:r>
              <a:rPr lang="sr-Latn-CS" sz="2200" dirty="0" smtClean="0">
                <a:latin typeface="+mn-lt"/>
              </a:rPr>
              <a:t>lnC</a:t>
            </a:r>
            <a:r>
              <a:rPr lang="en-US" sz="2200" baseline="-25000" dirty="0" smtClean="0">
                <a:latin typeface="+mn-lt"/>
              </a:rPr>
              <a:t>0</a:t>
            </a:r>
            <a:r>
              <a:rPr lang="sr-Latn-CS" sz="2200" baseline="-25000" dirty="0" smtClean="0">
                <a:latin typeface="+mn-lt"/>
              </a:rPr>
              <a:t> </a:t>
            </a:r>
            <a:r>
              <a:rPr lang="sr-Latn-CS" sz="2200" dirty="0" smtClean="0">
                <a:latin typeface="+mn-lt"/>
              </a:rPr>
              <a:t>– lnC</a:t>
            </a:r>
            <a:r>
              <a:rPr lang="en-US" sz="2200" baseline="-25000" dirty="0" smtClean="0">
                <a:latin typeface="+mn-lt"/>
              </a:rPr>
              <a:t>1</a:t>
            </a:r>
            <a:r>
              <a:rPr lang="en-US" sz="2200" dirty="0" smtClean="0">
                <a:latin typeface="+mn-lt"/>
              </a:rPr>
              <a:t>)/</a:t>
            </a:r>
            <a:r>
              <a:rPr lang="sr-Cyrl-RS" sz="2200" dirty="0" smtClean="0">
                <a:latin typeface="+mn-lt"/>
              </a:rPr>
              <a:t>(</a:t>
            </a:r>
            <a:r>
              <a:rPr lang="en-US" sz="2200" dirty="0" smtClean="0">
                <a:latin typeface="+mn-lt"/>
                <a:cs typeface="Times New Roman" pitchFamily="18" charset="0"/>
              </a:rPr>
              <a:t>t</a:t>
            </a:r>
            <a:r>
              <a:rPr lang="sr-Cyrl-RS" sz="2200" baseline="-25000" dirty="0" smtClean="0">
                <a:latin typeface="+mn-lt"/>
                <a:cs typeface="Times New Roman" pitchFamily="18" charset="0"/>
              </a:rPr>
              <a:t>1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-</a:t>
            </a:r>
            <a:r>
              <a:rPr lang="en-US" sz="2200" dirty="0" smtClean="0">
                <a:latin typeface="+mn-lt"/>
                <a:cs typeface="Times New Roman" pitchFamily="18" charset="0"/>
              </a:rPr>
              <a:t> t</a:t>
            </a:r>
            <a:r>
              <a:rPr lang="sr-Cyrl-RS" sz="2200" baseline="-25000" dirty="0" smtClean="0">
                <a:latin typeface="+mn-lt"/>
                <a:cs typeface="Times New Roman" pitchFamily="18" charset="0"/>
              </a:rPr>
              <a:t>0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) </a:t>
            </a:r>
            <a:r>
              <a:rPr lang="en-US" sz="2200" dirty="0" smtClean="0">
                <a:latin typeface="+mn-lt"/>
              </a:rPr>
              <a:t>=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 </a:t>
            </a:r>
          </a:p>
          <a:p>
            <a:pPr marL="0" lvl="2"/>
            <a:r>
              <a:rPr lang="en-US" sz="2200" dirty="0" smtClean="0">
                <a:latin typeface="+mn-lt"/>
              </a:rPr>
              <a:t>k</a:t>
            </a:r>
            <a:r>
              <a:rPr lang="sr-Cyrl-RS" sz="2200" dirty="0" smtClean="0">
                <a:latin typeface="+mn-lt"/>
              </a:rPr>
              <a:t> 				</a:t>
            </a:r>
            <a:r>
              <a:rPr lang="en-US" sz="2200" dirty="0" smtClean="0">
                <a:latin typeface="+mn-lt"/>
              </a:rPr>
              <a:t>= (</a:t>
            </a:r>
            <a:r>
              <a:rPr lang="sr-Latn-CS" sz="2200" dirty="0" smtClean="0">
                <a:latin typeface="+mn-lt"/>
              </a:rPr>
              <a:t>lnC</a:t>
            </a:r>
            <a:r>
              <a:rPr lang="en-US" sz="2200" baseline="-25000" dirty="0" smtClean="0">
                <a:latin typeface="+mn-lt"/>
              </a:rPr>
              <a:t>1</a:t>
            </a:r>
            <a:r>
              <a:rPr lang="sr-Latn-CS" sz="2200" baseline="-25000" dirty="0" smtClean="0">
                <a:latin typeface="+mn-lt"/>
              </a:rPr>
              <a:t> </a:t>
            </a:r>
            <a:r>
              <a:rPr lang="sr-Latn-CS" sz="2200" dirty="0" smtClean="0">
                <a:latin typeface="+mn-lt"/>
              </a:rPr>
              <a:t>– lnC</a:t>
            </a:r>
            <a:r>
              <a:rPr lang="en-US" sz="2200" baseline="-25000" dirty="0" smtClean="0">
                <a:latin typeface="+mn-lt"/>
              </a:rPr>
              <a:t>2</a:t>
            </a:r>
            <a:r>
              <a:rPr lang="en-US" sz="2200" dirty="0" smtClean="0">
                <a:latin typeface="+mn-lt"/>
              </a:rPr>
              <a:t>)/</a:t>
            </a:r>
            <a:r>
              <a:rPr lang="sr-Cyrl-RS" sz="2200" dirty="0" smtClean="0">
                <a:latin typeface="+mn-lt"/>
              </a:rPr>
              <a:t>(</a:t>
            </a:r>
            <a:r>
              <a:rPr lang="en-US" sz="2200" dirty="0" smtClean="0">
                <a:latin typeface="+mn-lt"/>
                <a:cs typeface="Times New Roman" pitchFamily="18" charset="0"/>
              </a:rPr>
              <a:t>t</a:t>
            </a:r>
            <a:r>
              <a:rPr lang="sr-Cyrl-RS" sz="2200" baseline="-25000" dirty="0" smtClean="0">
                <a:latin typeface="+mn-lt"/>
                <a:cs typeface="Times New Roman" pitchFamily="18" charset="0"/>
              </a:rPr>
              <a:t>2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-</a:t>
            </a:r>
            <a:r>
              <a:rPr lang="en-US" sz="2200" dirty="0" smtClean="0">
                <a:latin typeface="+mn-lt"/>
                <a:cs typeface="Times New Roman" pitchFamily="18" charset="0"/>
              </a:rPr>
              <a:t> t</a:t>
            </a:r>
            <a:r>
              <a:rPr lang="sr-Cyrl-RS" sz="2200" baseline="-25000" dirty="0" smtClean="0">
                <a:latin typeface="+mn-lt"/>
                <a:cs typeface="Times New Roman" pitchFamily="18" charset="0"/>
              </a:rPr>
              <a:t>1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) </a:t>
            </a:r>
            <a:r>
              <a:rPr lang="en-US" sz="2200" dirty="0" smtClean="0">
                <a:latin typeface="+mn-lt"/>
                <a:cs typeface="Times New Roman" pitchFamily="18" charset="0"/>
              </a:rPr>
              <a:t> </a:t>
            </a:r>
            <a:endParaRPr lang="sr-Cyrl-RS" sz="2200" dirty="0" smtClean="0">
              <a:latin typeface="+mn-lt"/>
              <a:cs typeface="Times New Roman" pitchFamily="18" charset="0"/>
            </a:endParaRPr>
          </a:p>
          <a:p>
            <a:pPr marL="0" lvl="2"/>
            <a:r>
              <a:rPr lang="sr-Cyrl-RS" sz="2200" dirty="0" smtClean="0">
                <a:latin typeface="+mn-lt"/>
                <a:cs typeface="Times New Roman" pitchFamily="18" charset="0"/>
              </a:rPr>
              <a:t>			</a:t>
            </a:r>
            <a:r>
              <a:rPr lang="en-U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α</a:t>
            </a:r>
            <a:r>
              <a:rPr lang="sr-Latn-CS" sz="2200" b="1" dirty="0" smtClean="0">
                <a:solidFill>
                  <a:srgbClr val="0000FF"/>
                </a:solidFill>
                <a:latin typeface="+mn-lt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Calibri"/>
              </a:rPr>
              <a:t>=</a:t>
            </a:r>
            <a:r>
              <a:rPr lang="en-US" sz="2200" b="1" dirty="0" smtClean="0">
                <a:solidFill>
                  <a:srgbClr val="0000FF"/>
                </a:solidFill>
                <a:latin typeface="Calibri"/>
              </a:rPr>
              <a:t> (</a:t>
            </a:r>
            <a:r>
              <a:rPr lang="sr-Latn-CS" sz="2200" b="1" dirty="0" smtClean="0">
                <a:solidFill>
                  <a:srgbClr val="0000FF"/>
                </a:solidFill>
                <a:latin typeface="Calibri"/>
              </a:rPr>
              <a:t>lnC</a:t>
            </a:r>
            <a:r>
              <a:rPr lang="en-US" sz="2200" b="1" baseline="-25000" dirty="0" smtClean="0">
                <a:solidFill>
                  <a:srgbClr val="0000FF"/>
                </a:solidFill>
                <a:latin typeface="Calibri"/>
              </a:rPr>
              <a:t>1</a:t>
            </a:r>
            <a:r>
              <a:rPr lang="sr-Latn-CS" sz="2200" b="1" baseline="-25000" dirty="0" smtClean="0">
                <a:solidFill>
                  <a:srgbClr val="0000FF"/>
                </a:solidFill>
                <a:latin typeface="Calibri"/>
              </a:rPr>
              <a:t> </a:t>
            </a:r>
            <a:r>
              <a:rPr lang="sr-Latn-CS" sz="2200" b="1" dirty="0" smtClean="0">
                <a:solidFill>
                  <a:srgbClr val="0000FF"/>
                </a:solidFill>
                <a:latin typeface="Calibri"/>
              </a:rPr>
              <a:t>– lnC</a:t>
            </a:r>
            <a:r>
              <a:rPr lang="en-US" sz="2200" b="1" baseline="-25000" dirty="0" smtClean="0">
                <a:solidFill>
                  <a:srgbClr val="0000FF"/>
                </a:solidFill>
                <a:latin typeface="Calibri"/>
              </a:rPr>
              <a:t>2</a:t>
            </a:r>
            <a:r>
              <a:rPr lang="en-US" sz="2200" b="1" dirty="0" smtClean="0">
                <a:solidFill>
                  <a:srgbClr val="0000FF"/>
                </a:solidFill>
                <a:latin typeface="Calibri"/>
              </a:rPr>
              <a:t>)</a:t>
            </a:r>
            <a:r>
              <a:rPr lang="en-US" sz="2200" b="1" dirty="0" smtClean="0">
                <a:latin typeface="Calibri"/>
              </a:rPr>
              <a:t>/</a:t>
            </a:r>
            <a:r>
              <a:rPr lang="sr-Cyrl-RS" sz="2200" b="1" dirty="0" smtClean="0">
                <a:latin typeface="Calibri"/>
              </a:rPr>
              <a:t>(</a:t>
            </a:r>
            <a:r>
              <a:rPr lang="en-US" sz="2200" b="1" dirty="0" smtClean="0">
                <a:latin typeface="Calibri"/>
                <a:cs typeface="Times New Roman" pitchFamily="18" charset="0"/>
              </a:rPr>
              <a:t>t</a:t>
            </a:r>
            <a:r>
              <a:rPr lang="sr-Cyrl-RS" sz="2200" b="1" baseline="-25000" dirty="0" smtClean="0">
                <a:latin typeface="Calibri"/>
                <a:cs typeface="Times New Roman" pitchFamily="18" charset="0"/>
              </a:rPr>
              <a:t>2</a:t>
            </a:r>
            <a:r>
              <a:rPr lang="sr-Cyrl-RS" sz="2200" b="1" dirty="0" smtClean="0">
                <a:latin typeface="Calibri"/>
                <a:cs typeface="Times New Roman" pitchFamily="18" charset="0"/>
              </a:rPr>
              <a:t>-</a:t>
            </a:r>
            <a:r>
              <a:rPr lang="en-US" sz="2200" b="1" dirty="0" smtClean="0">
                <a:latin typeface="Calibri"/>
                <a:cs typeface="Times New Roman" pitchFamily="18" charset="0"/>
              </a:rPr>
              <a:t> t</a:t>
            </a:r>
            <a:r>
              <a:rPr lang="sr-Cyrl-RS" sz="2200" b="1" baseline="-25000" dirty="0" smtClean="0">
                <a:latin typeface="Calibri"/>
                <a:cs typeface="Times New Roman" pitchFamily="18" charset="0"/>
              </a:rPr>
              <a:t>1</a:t>
            </a:r>
            <a:r>
              <a:rPr lang="sr-Cyrl-RS" sz="2200" b="1" dirty="0" smtClean="0">
                <a:latin typeface="Calibri"/>
                <a:cs typeface="Times New Roman" pitchFamily="18" charset="0"/>
              </a:rPr>
              <a:t>) </a:t>
            </a:r>
          </a:p>
          <a:p>
            <a:pPr marL="0" lvl="2"/>
            <a:r>
              <a:rPr lang="sr-Cyrl-RS" sz="2200" b="1" dirty="0" smtClean="0">
                <a:solidFill>
                  <a:srgbClr val="0000FF"/>
                </a:solidFill>
                <a:cs typeface="Times New Roman" pitchFamily="18" charset="0"/>
              </a:rPr>
              <a:t>			</a:t>
            </a:r>
            <a:r>
              <a:rPr lang="el-GR" sz="2200" b="1" dirty="0" smtClean="0">
                <a:solidFill>
                  <a:srgbClr val="009900"/>
                </a:solidFill>
                <a:latin typeface="Calibri"/>
                <a:cs typeface="Times New Roman" pitchFamily="18" charset="0"/>
              </a:rPr>
              <a:t>β</a:t>
            </a:r>
            <a:r>
              <a:rPr lang="sr-Latn-C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+mn-lt"/>
              </a:rPr>
              <a:t>=</a:t>
            </a:r>
            <a:r>
              <a:rPr lang="en-US" sz="2200" b="1" dirty="0" smtClean="0">
                <a:solidFill>
                  <a:srgbClr val="009900"/>
                </a:solidFill>
                <a:latin typeface="+mn-lt"/>
              </a:rPr>
              <a:t> (</a:t>
            </a:r>
            <a:r>
              <a:rPr lang="sr-Latn-CS" sz="2200" b="1" dirty="0" smtClean="0">
                <a:solidFill>
                  <a:srgbClr val="009900"/>
                </a:solidFill>
                <a:latin typeface="+mn-lt"/>
              </a:rPr>
              <a:t>lnC</a:t>
            </a:r>
            <a:r>
              <a:rPr lang="en-US" sz="2200" b="1" baseline="-25000" dirty="0" smtClean="0">
                <a:solidFill>
                  <a:srgbClr val="009900"/>
                </a:solidFill>
                <a:latin typeface="+mn-lt"/>
              </a:rPr>
              <a:t>1</a:t>
            </a:r>
            <a:r>
              <a:rPr lang="sr-Latn-CS" sz="2200" b="1" baseline="-25000" dirty="0" smtClean="0">
                <a:solidFill>
                  <a:srgbClr val="009900"/>
                </a:solidFill>
                <a:latin typeface="+mn-lt"/>
              </a:rPr>
              <a:t> </a:t>
            </a:r>
            <a:r>
              <a:rPr lang="sr-Latn-CS" sz="2200" b="1" dirty="0" smtClean="0">
                <a:solidFill>
                  <a:srgbClr val="009900"/>
                </a:solidFill>
                <a:latin typeface="+mn-lt"/>
              </a:rPr>
              <a:t>– lnC</a:t>
            </a:r>
            <a:r>
              <a:rPr lang="en-US" sz="2200" b="1" baseline="-25000" dirty="0" smtClean="0">
                <a:solidFill>
                  <a:srgbClr val="009900"/>
                </a:solidFill>
                <a:latin typeface="+mn-lt"/>
              </a:rPr>
              <a:t>2</a:t>
            </a:r>
            <a:r>
              <a:rPr lang="en-US" sz="2200" b="1" dirty="0" smtClean="0">
                <a:solidFill>
                  <a:srgbClr val="009900"/>
                </a:solidFill>
                <a:latin typeface="+mn-lt"/>
              </a:rPr>
              <a:t>)</a:t>
            </a:r>
            <a:r>
              <a:rPr lang="en-US" sz="2200" b="1" dirty="0" smtClean="0">
                <a:latin typeface="+mn-lt"/>
              </a:rPr>
              <a:t>/</a:t>
            </a:r>
            <a:r>
              <a:rPr lang="sr-Cyrl-RS" sz="2200" b="1" dirty="0" smtClean="0">
                <a:latin typeface="+mn-lt"/>
              </a:rPr>
              <a:t>(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t</a:t>
            </a:r>
            <a:r>
              <a:rPr lang="sr-Cyrl-RS" sz="2200" b="1" baseline="-25000" dirty="0" smtClean="0">
                <a:latin typeface="+mn-lt"/>
                <a:cs typeface="Times New Roman" pitchFamily="18" charset="0"/>
              </a:rPr>
              <a:t>2</a:t>
            </a:r>
            <a:r>
              <a:rPr lang="sr-Cyrl-RS" sz="2200" b="1" dirty="0" smtClean="0">
                <a:latin typeface="+mn-lt"/>
                <a:cs typeface="Times New Roman" pitchFamily="18" charset="0"/>
              </a:rPr>
              <a:t>-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 t</a:t>
            </a:r>
            <a:r>
              <a:rPr lang="sr-Cyrl-RS" sz="2200" b="1" baseline="-25000" dirty="0" smtClean="0">
                <a:latin typeface="+mn-lt"/>
                <a:cs typeface="Times New Roman" pitchFamily="18" charset="0"/>
              </a:rPr>
              <a:t>1</a:t>
            </a:r>
            <a:r>
              <a:rPr lang="sr-Cyrl-RS" sz="2200" b="1" dirty="0" smtClean="0">
                <a:latin typeface="+mn-lt"/>
                <a:cs typeface="Times New Roman" pitchFamily="18" charset="0"/>
              </a:rPr>
              <a:t>)</a:t>
            </a:r>
            <a:endParaRPr lang="en-US" sz="2200" b="1" dirty="0" smtClean="0">
              <a:latin typeface="+mn-lt"/>
              <a:cs typeface="Times New Roman" pitchFamily="18" charset="0"/>
            </a:endParaRPr>
          </a:p>
          <a:p>
            <a:pPr lvl="2"/>
            <a:r>
              <a:rPr lang="en-U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		</a:t>
            </a:r>
            <a:r>
              <a:rPr lang="el-GR" sz="2200" b="1" dirty="0" smtClean="0">
                <a:solidFill>
                  <a:srgbClr val="D60093"/>
                </a:solidFill>
                <a:latin typeface="+mn-lt"/>
                <a:cs typeface="Times New Roman" pitchFamily="18" charset="0"/>
              </a:rPr>
              <a:t>γ</a:t>
            </a:r>
            <a:r>
              <a:rPr lang="sr-Latn-CS" sz="2200" b="1" dirty="0" smtClean="0">
                <a:solidFill>
                  <a:srgbClr val="009900"/>
                </a:solidFill>
                <a:latin typeface="+mn-lt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+mn-lt"/>
              </a:rPr>
              <a:t>=</a:t>
            </a:r>
            <a:r>
              <a:rPr lang="en-US" sz="2200" b="1" dirty="0" smtClean="0">
                <a:solidFill>
                  <a:srgbClr val="009900"/>
                </a:solidFill>
                <a:latin typeface="+mn-lt"/>
              </a:rPr>
              <a:t> </a:t>
            </a:r>
            <a:r>
              <a:rPr lang="en-US" sz="2200" b="1" dirty="0" smtClean="0">
                <a:solidFill>
                  <a:srgbClr val="D60093"/>
                </a:solidFill>
                <a:latin typeface="+mn-lt"/>
              </a:rPr>
              <a:t>(</a:t>
            </a:r>
            <a:r>
              <a:rPr lang="sr-Latn-CS" sz="2200" b="1" dirty="0" smtClean="0">
                <a:solidFill>
                  <a:srgbClr val="D60093"/>
                </a:solidFill>
                <a:latin typeface="+mn-lt"/>
              </a:rPr>
              <a:t>lnC</a:t>
            </a:r>
            <a:r>
              <a:rPr lang="en-US" sz="2200" b="1" baseline="-25000" dirty="0" smtClean="0">
                <a:solidFill>
                  <a:srgbClr val="D60093"/>
                </a:solidFill>
                <a:latin typeface="+mn-lt"/>
              </a:rPr>
              <a:t>1</a:t>
            </a:r>
            <a:r>
              <a:rPr lang="sr-Latn-CS" sz="2200" b="1" baseline="-25000" dirty="0" smtClean="0">
                <a:solidFill>
                  <a:srgbClr val="D60093"/>
                </a:solidFill>
                <a:latin typeface="+mn-lt"/>
              </a:rPr>
              <a:t> </a:t>
            </a:r>
            <a:r>
              <a:rPr lang="sr-Latn-CS" sz="2200" b="1" dirty="0" smtClean="0">
                <a:solidFill>
                  <a:srgbClr val="D60093"/>
                </a:solidFill>
                <a:latin typeface="+mn-lt"/>
              </a:rPr>
              <a:t>– lnC</a:t>
            </a:r>
            <a:r>
              <a:rPr lang="en-US" sz="2200" b="1" baseline="-25000" dirty="0" smtClean="0">
                <a:solidFill>
                  <a:srgbClr val="D60093"/>
                </a:solidFill>
                <a:latin typeface="+mn-lt"/>
              </a:rPr>
              <a:t>2</a:t>
            </a:r>
            <a:r>
              <a:rPr lang="en-US" sz="2200" b="1" dirty="0" smtClean="0">
                <a:solidFill>
                  <a:srgbClr val="D60093"/>
                </a:solidFill>
                <a:latin typeface="+mn-lt"/>
              </a:rPr>
              <a:t>)</a:t>
            </a:r>
            <a:r>
              <a:rPr lang="en-US" sz="2200" b="1" dirty="0" smtClean="0">
                <a:latin typeface="+mn-lt"/>
              </a:rPr>
              <a:t>/</a:t>
            </a:r>
            <a:r>
              <a:rPr lang="sr-Cyrl-RS" sz="2200" b="1" dirty="0" smtClean="0">
                <a:latin typeface="+mn-lt"/>
              </a:rPr>
              <a:t>(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t</a:t>
            </a:r>
            <a:r>
              <a:rPr lang="sr-Cyrl-RS" sz="2200" b="1" baseline="-25000" dirty="0" smtClean="0">
                <a:latin typeface="+mn-lt"/>
                <a:cs typeface="Times New Roman" pitchFamily="18" charset="0"/>
              </a:rPr>
              <a:t>2</a:t>
            </a:r>
            <a:r>
              <a:rPr lang="sr-Cyrl-RS" sz="2200" b="1" dirty="0" smtClean="0">
                <a:latin typeface="+mn-lt"/>
                <a:cs typeface="Times New Roman" pitchFamily="18" charset="0"/>
              </a:rPr>
              <a:t>-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 t</a:t>
            </a:r>
            <a:r>
              <a:rPr lang="sr-Cyrl-RS" sz="2200" b="1" baseline="-25000" dirty="0" smtClean="0">
                <a:latin typeface="+mn-lt"/>
                <a:cs typeface="Times New Roman" pitchFamily="18" charset="0"/>
              </a:rPr>
              <a:t>1</a:t>
            </a:r>
            <a:r>
              <a:rPr lang="sr-Cyrl-RS" sz="2200" b="1" dirty="0" smtClean="0">
                <a:latin typeface="+mn-lt"/>
                <a:cs typeface="Times New Roman" pitchFamily="18" charset="0"/>
              </a:rPr>
              <a:t>)</a:t>
            </a:r>
            <a:endParaRPr lang="sr-Cyrl-RS" sz="2200" b="1" dirty="0" smtClean="0">
              <a:solidFill>
                <a:srgbClr val="009900"/>
              </a:solidFill>
              <a:latin typeface="+mn-lt"/>
              <a:cs typeface="Times New Roman" pitchFamily="18" charset="0"/>
            </a:endParaRPr>
          </a:p>
          <a:p>
            <a:pPr lvl="2"/>
            <a:endParaRPr lang="sr-Cyrl-RS" sz="2200" b="1" dirty="0" smtClean="0">
              <a:latin typeface="+mn-lt"/>
              <a:cs typeface="Times New Roman" pitchFamily="18" charset="0"/>
            </a:endParaRP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три одељка</a:t>
            </a:r>
            <a:endParaRPr lang="en-US" dirty="0"/>
          </a:p>
        </p:txBody>
      </p:sp>
      <p:sp>
        <p:nvSpPr>
          <p:cNvPr id="7" name="Line 5"/>
          <p:cNvSpPr>
            <a:spLocks noChangeShapeType="1"/>
          </p:cNvSpPr>
          <p:nvPr/>
        </p:nvSpPr>
        <p:spPr bwMode="auto">
          <a:xfrm>
            <a:off x="1260104" y="1584224"/>
            <a:ext cx="0" cy="42480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triangle" w="lg" len="lg"/>
            <a:tailEnd type="non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8" name="Line 6"/>
          <p:cNvSpPr>
            <a:spLocks noChangeShapeType="1"/>
          </p:cNvSpPr>
          <p:nvPr/>
        </p:nvSpPr>
        <p:spPr bwMode="auto">
          <a:xfrm>
            <a:off x="1187624" y="4509120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9" name="Line 7"/>
          <p:cNvSpPr>
            <a:spLocks noChangeShapeType="1"/>
          </p:cNvSpPr>
          <p:nvPr/>
        </p:nvSpPr>
        <p:spPr bwMode="auto">
          <a:xfrm>
            <a:off x="1187624" y="3789040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0" name="Line 8"/>
          <p:cNvSpPr>
            <a:spLocks noChangeShapeType="1"/>
          </p:cNvSpPr>
          <p:nvPr/>
        </p:nvSpPr>
        <p:spPr bwMode="auto">
          <a:xfrm>
            <a:off x="1187624" y="2204864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4" name="Line 13"/>
          <p:cNvSpPr>
            <a:spLocks noChangeShapeType="1"/>
          </p:cNvSpPr>
          <p:nvPr/>
        </p:nvSpPr>
        <p:spPr bwMode="auto">
          <a:xfrm>
            <a:off x="1260104" y="5842000"/>
            <a:ext cx="7200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none" w="med" len="med"/>
            <a:tailEnd type="triangle" w="lg" len="lg"/>
          </a:ln>
        </p:spPr>
        <p:txBody>
          <a:bodyPr/>
          <a:lstStyle/>
          <a:p>
            <a:endParaRPr lang="en-US"/>
          </a:p>
        </p:txBody>
      </p:sp>
      <p:sp>
        <p:nvSpPr>
          <p:cNvPr id="15" name="Line 14"/>
          <p:cNvSpPr>
            <a:spLocks noChangeShapeType="1"/>
          </p:cNvSpPr>
          <p:nvPr/>
        </p:nvSpPr>
        <p:spPr bwMode="auto">
          <a:xfrm flipV="1">
            <a:off x="2376116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6" name="Line 15"/>
          <p:cNvSpPr>
            <a:spLocks noChangeShapeType="1"/>
          </p:cNvSpPr>
          <p:nvPr/>
        </p:nvSpPr>
        <p:spPr bwMode="auto">
          <a:xfrm flipV="1">
            <a:off x="3492129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" name="Line 16"/>
          <p:cNvSpPr>
            <a:spLocks noChangeShapeType="1"/>
          </p:cNvSpPr>
          <p:nvPr/>
        </p:nvSpPr>
        <p:spPr bwMode="auto">
          <a:xfrm flipV="1">
            <a:off x="4598616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8" name="Text Box 32"/>
          <p:cNvSpPr txBox="1">
            <a:spLocks noChangeArrowheads="1"/>
          </p:cNvSpPr>
          <p:nvPr/>
        </p:nvSpPr>
        <p:spPr bwMode="auto">
          <a:xfrm>
            <a:off x="1187624" y="5837202"/>
            <a:ext cx="583264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dirty="0" smtClean="0">
                <a:latin typeface="+mj-lt"/>
              </a:rPr>
              <a:t>0                1                 2                 3                4                 5  </a:t>
            </a:r>
            <a:endParaRPr lang="en-US" sz="2000" baseline="-25000" dirty="0">
              <a:latin typeface="+mj-lt"/>
            </a:endParaRPr>
          </a:p>
        </p:txBody>
      </p:sp>
      <p:sp>
        <p:nvSpPr>
          <p:cNvPr id="21" name="Text Box 32"/>
          <p:cNvSpPr txBox="1">
            <a:spLocks noChangeArrowheads="1"/>
          </p:cNvSpPr>
          <p:nvPr/>
        </p:nvSpPr>
        <p:spPr bwMode="auto">
          <a:xfrm>
            <a:off x="7524328" y="5877272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t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24" name="Line 8"/>
          <p:cNvSpPr>
            <a:spLocks noChangeShapeType="1"/>
          </p:cNvSpPr>
          <p:nvPr/>
        </p:nvSpPr>
        <p:spPr bwMode="auto">
          <a:xfrm>
            <a:off x="1187624" y="1916832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25" name="Line 15"/>
          <p:cNvSpPr>
            <a:spLocks noChangeShapeType="1"/>
          </p:cNvSpPr>
          <p:nvPr/>
        </p:nvSpPr>
        <p:spPr bwMode="auto">
          <a:xfrm flipV="1">
            <a:off x="5625753" y="575797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26" name="Line 16"/>
          <p:cNvSpPr>
            <a:spLocks noChangeShapeType="1"/>
          </p:cNvSpPr>
          <p:nvPr/>
        </p:nvSpPr>
        <p:spPr bwMode="auto">
          <a:xfrm flipV="1">
            <a:off x="6732240" y="575797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27" name="Text Box 31"/>
          <p:cNvSpPr txBox="1">
            <a:spLocks noChangeArrowheads="1"/>
          </p:cNvSpPr>
          <p:nvPr/>
        </p:nvSpPr>
        <p:spPr bwMode="auto">
          <a:xfrm>
            <a:off x="251520" y="1628800"/>
            <a:ext cx="8636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err="1" smtClean="0">
                <a:latin typeface="+mj-lt"/>
              </a:rPr>
              <a:t>lnC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29" name="Text Box 31"/>
          <p:cNvSpPr txBox="1">
            <a:spLocks noChangeArrowheads="1"/>
          </p:cNvSpPr>
          <p:nvPr/>
        </p:nvSpPr>
        <p:spPr bwMode="auto">
          <a:xfrm>
            <a:off x="539552" y="5624413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dirty="0" smtClean="0">
                <a:latin typeface="+mj-lt"/>
              </a:rPr>
              <a:t>1</a:t>
            </a:r>
            <a:endParaRPr lang="en-US" sz="2000" baseline="-25000" dirty="0">
              <a:latin typeface="+mj-lt"/>
            </a:endParaRPr>
          </a:p>
        </p:txBody>
      </p:sp>
      <p:sp>
        <p:nvSpPr>
          <p:cNvPr id="30" name="Text Box 31"/>
          <p:cNvSpPr txBox="1">
            <a:spLocks noChangeArrowheads="1"/>
          </p:cNvSpPr>
          <p:nvPr/>
        </p:nvSpPr>
        <p:spPr bwMode="auto">
          <a:xfrm>
            <a:off x="539552" y="4340390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dirty="0" smtClean="0">
                <a:latin typeface="+mj-lt"/>
              </a:rPr>
              <a:t>5</a:t>
            </a:r>
            <a:endParaRPr lang="en-US" sz="2000" baseline="-25000" dirty="0">
              <a:latin typeface="+mj-lt"/>
            </a:endParaRPr>
          </a:p>
        </p:txBody>
      </p:sp>
      <p:sp>
        <p:nvSpPr>
          <p:cNvPr id="35" name="Text Box 31"/>
          <p:cNvSpPr txBox="1">
            <a:spLocks noChangeArrowheads="1"/>
          </p:cNvSpPr>
          <p:nvPr/>
        </p:nvSpPr>
        <p:spPr bwMode="auto">
          <a:xfrm>
            <a:off x="539552" y="2023777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dirty="0" smtClean="0">
                <a:latin typeface="+mj-lt"/>
              </a:rPr>
              <a:t>50</a:t>
            </a:r>
            <a:endParaRPr lang="en-US" sz="2000" baseline="-25000" dirty="0">
              <a:latin typeface="+mj-lt"/>
            </a:endParaRPr>
          </a:p>
        </p:txBody>
      </p:sp>
      <p:cxnSp>
        <p:nvCxnSpPr>
          <p:cNvPr id="37" name="Straight Connector 36"/>
          <p:cNvCxnSpPr/>
          <p:nvPr/>
        </p:nvCxnSpPr>
        <p:spPr bwMode="auto">
          <a:xfrm>
            <a:off x="1259632" y="2492896"/>
            <a:ext cx="1872208" cy="3384376"/>
          </a:xfrm>
          <a:prstGeom prst="line">
            <a:avLst/>
          </a:prstGeom>
          <a:solidFill>
            <a:schemeClr val="bg1"/>
          </a:solidFill>
          <a:ln w="28575" cap="flat" cmpd="sng" algn="ctr">
            <a:solidFill>
              <a:srgbClr val="0000FF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43" name="Text Box 31"/>
          <p:cNvSpPr txBox="1">
            <a:spLocks noChangeArrowheads="1"/>
          </p:cNvSpPr>
          <p:nvPr/>
        </p:nvSpPr>
        <p:spPr bwMode="auto">
          <a:xfrm>
            <a:off x="2339752" y="4581128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0000FF"/>
                </a:solidFill>
                <a:latin typeface="+mj-lt"/>
              </a:rPr>
              <a:t>-</a:t>
            </a:r>
            <a:r>
              <a:rPr lang="el-GR" sz="2000" b="1" dirty="0" smtClean="0">
                <a:solidFill>
                  <a:srgbClr val="0000FF"/>
                </a:solidFill>
                <a:latin typeface="Calibri"/>
              </a:rPr>
              <a:t>α</a:t>
            </a:r>
            <a:endParaRPr lang="en-US" sz="2000" b="1" baseline="-25000" dirty="0">
              <a:solidFill>
                <a:srgbClr val="0000FF"/>
              </a:solidFill>
              <a:latin typeface="+mj-lt"/>
            </a:endParaRPr>
          </a:p>
        </p:txBody>
      </p:sp>
      <p:sp>
        <p:nvSpPr>
          <p:cNvPr id="44" name="Text Box 31"/>
          <p:cNvSpPr txBox="1">
            <a:spLocks noChangeArrowheads="1"/>
          </p:cNvSpPr>
          <p:nvPr/>
        </p:nvSpPr>
        <p:spPr bwMode="auto">
          <a:xfrm>
            <a:off x="2124224" y="4797152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b="1" dirty="0" smtClean="0">
                <a:solidFill>
                  <a:srgbClr val="009900"/>
                </a:solidFill>
                <a:latin typeface="+mj-lt"/>
              </a:rPr>
              <a:t>-</a:t>
            </a:r>
            <a:r>
              <a:rPr lang="el-GR" sz="2000" b="1" dirty="0" smtClean="0">
                <a:solidFill>
                  <a:srgbClr val="009900"/>
                </a:solidFill>
                <a:latin typeface="Calibri"/>
              </a:rPr>
              <a:t>β</a:t>
            </a:r>
            <a:endParaRPr lang="en-US" sz="2000" b="1" baseline="-25000" dirty="0">
              <a:solidFill>
                <a:srgbClr val="009900"/>
              </a:solidFill>
              <a:latin typeface="+mj-lt"/>
            </a:endParaRPr>
          </a:p>
        </p:txBody>
      </p:sp>
      <p:sp>
        <p:nvSpPr>
          <p:cNvPr id="48" name="Freeform 47"/>
          <p:cNvSpPr/>
          <p:nvPr/>
        </p:nvSpPr>
        <p:spPr bwMode="auto">
          <a:xfrm>
            <a:off x="1260388" y="2069240"/>
            <a:ext cx="1583419" cy="2052000"/>
          </a:xfrm>
          <a:custGeom>
            <a:avLst/>
            <a:gdLst>
              <a:gd name="connsiteX0" fmla="*/ 0 w 1569308"/>
              <a:gd name="connsiteY0" fmla="*/ 0 h 1952367"/>
              <a:gd name="connsiteX1" fmla="*/ 1087395 w 1569308"/>
              <a:gd name="connsiteY1" fmla="*/ 1618735 h 1952367"/>
              <a:gd name="connsiteX2" fmla="*/ 1569308 w 1569308"/>
              <a:gd name="connsiteY2" fmla="*/ 1952367 h 1952367"/>
              <a:gd name="connsiteX3" fmla="*/ 1569308 w 1569308"/>
              <a:gd name="connsiteY3" fmla="*/ 1952367 h 19523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9308" h="1952367">
                <a:moveTo>
                  <a:pt x="0" y="0"/>
                </a:moveTo>
                <a:cubicBezTo>
                  <a:pt x="412922" y="646670"/>
                  <a:pt x="825844" y="1293341"/>
                  <a:pt x="1087395" y="1618735"/>
                </a:cubicBezTo>
                <a:cubicBezTo>
                  <a:pt x="1348946" y="1944129"/>
                  <a:pt x="1569308" y="1952367"/>
                  <a:pt x="1569308" y="1952367"/>
                </a:cubicBezTo>
                <a:lnTo>
                  <a:pt x="1569308" y="1952367"/>
                </a:lnTo>
              </a:path>
            </a:pathLst>
          </a:custGeom>
          <a:solidFill>
            <a:schemeClr val="bg1"/>
          </a:solidFill>
          <a:ln w="38100" cap="flat" cmpd="sng" algn="ctr">
            <a:solidFill>
              <a:srgbClr val="FF33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cxnSp>
        <p:nvCxnSpPr>
          <p:cNvPr id="50" name="Straight Connector 49"/>
          <p:cNvCxnSpPr>
            <a:endCxn id="116" idx="0"/>
          </p:cNvCxnSpPr>
          <p:nvPr/>
        </p:nvCxnSpPr>
        <p:spPr bwMode="auto">
          <a:xfrm>
            <a:off x="2810645" y="4117430"/>
            <a:ext cx="2326719" cy="1170557"/>
          </a:xfrm>
          <a:prstGeom prst="line">
            <a:avLst/>
          </a:prstGeom>
          <a:solidFill>
            <a:schemeClr val="bg1"/>
          </a:solidFill>
          <a:ln w="38100" cap="flat" cmpd="sng" algn="ctr">
            <a:solidFill>
              <a:srgbClr val="FF33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38" name="Straight Connector 37"/>
          <p:cNvCxnSpPr/>
          <p:nvPr/>
        </p:nvCxnSpPr>
        <p:spPr bwMode="auto">
          <a:xfrm>
            <a:off x="1007852" y="3212976"/>
            <a:ext cx="4068204" cy="2052000"/>
          </a:xfrm>
          <a:prstGeom prst="line">
            <a:avLst/>
          </a:prstGeom>
          <a:solidFill>
            <a:schemeClr val="bg1"/>
          </a:solidFill>
          <a:ln w="28575" cap="flat" cmpd="sng" algn="ctr">
            <a:solidFill>
              <a:schemeClr val="bg1">
                <a:lumMod val="50000"/>
              </a:schemeClr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53" name="Oval 52"/>
          <p:cNvSpPr/>
          <p:nvPr/>
        </p:nvSpPr>
        <p:spPr bwMode="auto">
          <a:xfrm>
            <a:off x="1403648" y="2319284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4" name="Oval 53"/>
          <p:cNvSpPr/>
          <p:nvPr/>
        </p:nvSpPr>
        <p:spPr bwMode="auto">
          <a:xfrm>
            <a:off x="1619672" y="2708920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5" name="Oval 54"/>
          <p:cNvSpPr/>
          <p:nvPr/>
        </p:nvSpPr>
        <p:spPr bwMode="auto">
          <a:xfrm>
            <a:off x="2123728" y="3501008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6" name="Oval 55"/>
          <p:cNvSpPr/>
          <p:nvPr/>
        </p:nvSpPr>
        <p:spPr bwMode="auto">
          <a:xfrm>
            <a:off x="1848435" y="3068960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7" name="Oval 56"/>
          <p:cNvSpPr/>
          <p:nvPr/>
        </p:nvSpPr>
        <p:spPr bwMode="auto">
          <a:xfrm>
            <a:off x="1403648" y="3356992"/>
            <a:ext cx="144016" cy="144016"/>
          </a:xfrm>
          <a:prstGeom prst="ellipse">
            <a:avLst/>
          </a:prstGeom>
          <a:solidFill>
            <a:schemeClr val="bg1">
              <a:lumMod val="5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8" name="Oval 57"/>
          <p:cNvSpPr/>
          <p:nvPr/>
        </p:nvSpPr>
        <p:spPr bwMode="auto">
          <a:xfrm>
            <a:off x="1619672" y="3483078"/>
            <a:ext cx="144016" cy="144016"/>
          </a:xfrm>
          <a:prstGeom prst="ellipse">
            <a:avLst/>
          </a:prstGeom>
          <a:solidFill>
            <a:schemeClr val="bg1">
              <a:lumMod val="5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9" name="Oval 58"/>
          <p:cNvSpPr/>
          <p:nvPr/>
        </p:nvSpPr>
        <p:spPr bwMode="auto">
          <a:xfrm>
            <a:off x="1835696" y="3573016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60" name="Oval 59"/>
          <p:cNvSpPr/>
          <p:nvPr/>
        </p:nvSpPr>
        <p:spPr bwMode="auto">
          <a:xfrm>
            <a:off x="2123728" y="3743927"/>
            <a:ext cx="144016" cy="144016"/>
          </a:xfrm>
          <a:prstGeom prst="ellipse">
            <a:avLst/>
          </a:prstGeom>
          <a:solidFill>
            <a:schemeClr val="bg1">
              <a:lumMod val="5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cxnSp>
        <p:nvCxnSpPr>
          <p:cNvPr id="62" name="Straight Connector 61"/>
          <p:cNvCxnSpPr/>
          <p:nvPr/>
        </p:nvCxnSpPr>
        <p:spPr bwMode="auto">
          <a:xfrm>
            <a:off x="1475656" y="1988840"/>
            <a:ext cx="0" cy="3312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3" name="Straight Connector 62"/>
          <p:cNvCxnSpPr/>
          <p:nvPr/>
        </p:nvCxnSpPr>
        <p:spPr bwMode="auto">
          <a:xfrm>
            <a:off x="1691680" y="2349072"/>
            <a:ext cx="0" cy="3492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4" name="Straight Connector 63"/>
          <p:cNvCxnSpPr/>
          <p:nvPr/>
        </p:nvCxnSpPr>
        <p:spPr bwMode="auto">
          <a:xfrm>
            <a:off x="1907704" y="2708920"/>
            <a:ext cx="0" cy="2736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65" name="Straight Connector 64"/>
          <p:cNvCxnSpPr/>
          <p:nvPr/>
        </p:nvCxnSpPr>
        <p:spPr bwMode="auto">
          <a:xfrm>
            <a:off x="2195736" y="3212976"/>
            <a:ext cx="0" cy="2628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66" name="Text Box 31"/>
          <p:cNvSpPr txBox="1">
            <a:spLocks noChangeArrowheads="1"/>
          </p:cNvSpPr>
          <p:nvPr/>
        </p:nvSpPr>
        <p:spPr bwMode="auto">
          <a:xfrm>
            <a:off x="992806" y="1988840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x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68" name="Text Box 31"/>
          <p:cNvSpPr txBox="1">
            <a:spLocks noChangeArrowheads="1"/>
          </p:cNvSpPr>
          <p:nvPr/>
        </p:nvSpPr>
        <p:spPr bwMode="auto">
          <a:xfrm>
            <a:off x="1188120" y="2276872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y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69" name="Text Box 31"/>
          <p:cNvSpPr txBox="1">
            <a:spLocks noChangeArrowheads="1"/>
          </p:cNvSpPr>
          <p:nvPr/>
        </p:nvSpPr>
        <p:spPr bwMode="auto">
          <a:xfrm>
            <a:off x="1403648" y="2708920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z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72" name="Text Box 31"/>
          <p:cNvSpPr txBox="1">
            <a:spLocks noChangeArrowheads="1"/>
          </p:cNvSpPr>
          <p:nvPr/>
        </p:nvSpPr>
        <p:spPr bwMode="auto">
          <a:xfrm>
            <a:off x="1763688" y="3115567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w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79" name="Oval 78"/>
          <p:cNvSpPr/>
          <p:nvPr/>
        </p:nvSpPr>
        <p:spPr bwMode="auto">
          <a:xfrm>
            <a:off x="2123728" y="4098278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0" name="Oval 79"/>
          <p:cNvSpPr/>
          <p:nvPr/>
        </p:nvSpPr>
        <p:spPr bwMode="auto">
          <a:xfrm>
            <a:off x="1835696" y="3608876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1" name="Oval 80"/>
          <p:cNvSpPr/>
          <p:nvPr/>
        </p:nvSpPr>
        <p:spPr bwMode="auto">
          <a:xfrm>
            <a:off x="1619672" y="3204509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2" name="Oval 81"/>
          <p:cNvSpPr/>
          <p:nvPr/>
        </p:nvSpPr>
        <p:spPr bwMode="auto">
          <a:xfrm>
            <a:off x="1403648" y="2780928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4" name="Text Box 31"/>
          <p:cNvSpPr txBox="1">
            <a:spLocks noChangeArrowheads="1"/>
          </p:cNvSpPr>
          <p:nvPr/>
        </p:nvSpPr>
        <p:spPr bwMode="auto">
          <a:xfrm>
            <a:off x="611560" y="2276872"/>
            <a:ext cx="64757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sr-Cyrl-RS" sz="2000" b="1" dirty="0" smtClean="0">
                <a:solidFill>
                  <a:srgbClr val="0000FF"/>
                </a:solidFill>
                <a:latin typeface="+mj-lt"/>
              </a:rPr>
              <a:t>А</a:t>
            </a:r>
            <a:endParaRPr lang="en-US" sz="2000" b="1" baseline="-25000" dirty="0">
              <a:solidFill>
                <a:srgbClr val="0000FF"/>
              </a:solidFill>
              <a:latin typeface="+mj-lt"/>
            </a:endParaRPr>
          </a:p>
        </p:txBody>
      </p:sp>
      <p:sp>
        <p:nvSpPr>
          <p:cNvPr id="85" name="Oval 84"/>
          <p:cNvSpPr/>
          <p:nvPr/>
        </p:nvSpPr>
        <p:spPr bwMode="auto">
          <a:xfrm>
            <a:off x="3131840" y="1768584"/>
            <a:ext cx="144016" cy="144016"/>
          </a:xfrm>
          <a:prstGeom prst="ellipse">
            <a:avLst/>
          </a:prstGeom>
          <a:solidFill>
            <a:srgbClr val="FF33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6" name="Oval 85"/>
          <p:cNvSpPr/>
          <p:nvPr/>
        </p:nvSpPr>
        <p:spPr bwMode="auto">
          <a:xfrm>
            <a:off x="2699792" y="1768584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7" name="Oval 86"/>
          <p:cNvSpPr/>
          <p:nvPr/>
        </p:nvSpPr>
        <p:spPr bwMode="auto">
          <a:xfrm>
            <a:off x="3491880" y="1768584"/>
            <a:ext cx="144016" cy="144016"/>
          </a:xfrm>
          <a:prstGeom prst="ellipse">
            <a:avLst/>
          </a:prstGeom>
          <a:solidFill>
            <a:schemeClr val="bg1">
              <a:lumMod val="5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88" name="Rectangle 87"/>
          <p:cNvSpPr/>
          <p:nvPr/>
        </p:nvSpPr>
        <p:spPr bwMode="auto">
          <a:xfrm>
            <a:off x="4572000" y="1988840"/>
            <a:ext cx="3240360" cy="432048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cxnSp>
        <p:nvCxnSpPr>
          <p:cNvPr id="91" name="Straight Connector 90"/>
          <p:cNvCxnSpPr/>
          <p:nvPr/>
        </p:nvCxnSpPr>
        <p:spPr bwMode="auto">
          <a:xfrm>
            <a:off x="1259632" y="5157192"/>
            <a:ext cx="432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92" name="Straight Connector 91"/>
          <p:cNvCxnSpPr/>
          <p:nvPr/>
        </p:nvCxnSpPr>
        <p:spPr bwMode="auto">
          <a:xfrm>
            <a:off x="1259632" y="4168130"/>
            <a:ext cx="936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93" name="Straight Connector 92"/>
          <p:cNvCxnSpPr/>
          <p:nvPr/>
        </p:nvCxnSpPr>
        <p:spPr bwMode="auto">
          <a:xfrm>
            <a:off x="1259632" y="3284984"/>
            <a:ext cx="432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94" name="Oval 93"/>
          <p:cNvSpPr/>
          <p:nvPr/>
        </p:nvSpPr>
        <p:spPr bwMode="auto">
          <a:xfrm>
            <a:off x="1226380" y="3246228"/>
            <a:ext cx="72008" cy="72008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5" name="Oval 94"/>
          <p:cNvSpPr/>
          <p:nvPr/>
        </p:nvSpPr>
        <p:spPr bwMode="auto">
          <a:xfrm>
            <a:off x="1229841" y="5208300"/>
            <a:ext cx="72008" cy="72008"/>
          </a:xfrm>
          <a:prstGeom prst="ellipse">
            <a:avLst/>
          </a:prstGeom>
          <a:solidFill>
            <a:srgbClr val="D60093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6" name="Oval 95"/>
          <p:cNvSpPr/>
          <p:nvPr/>
        </p:nvSpPr>
        <p:spPr bwMode="auto">
          <a:xfrm>
            <a:off x="1223609" y="4135225"/>
            <a:ext cx="72008" cy="72008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7" name="Oval 96"/>
          <p:cNvSpPr/>
          <p:nvPr/>
        </p:nvSpPr>
        <p:spPr bwMode="auto">
          <a:xfrm>
            <a:off x="1226418" y="4581128"/>
            <a:ext cx="72008" cy="72008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8" name="Oval 97"/>
          <p:cNvSpPr/>
          <p:nvPr/>
        </p:nvSpPr>
        <p:spPr bwMode="auto">
          <a:xfrm>
            <a:off x="1653290" y="5805264"/>
            <a:ext cx="72008" cy="72008"/>
          </a:xfrm>
          <a:prstGeom prst="ellipse">
            <a:avLst/>
          </a:prstGeom>
          <a:solidFill>
            <a:schemeClr val="tx1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9" name="Oval 98"/>
          <p:cNvSpPr/>
          <p:nvPr/>
        </p:nvSpPr>
        <p:spPr bwMode="auto">
          <a:xfrm>
            <a:off x="2160836" y="5805264"/>
            <a:ext cx="72008" cy="72008"/>
          </a:xfrm>
          <a:prstGeom prst="ellipse">
            <a:avLst/>
          </a:prstGeom>
          <a:solidFill>
            <a:schemeClr val="tx1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00" name="Rectangle 99"/>
          <p:cNvSpPr/>
          <p:nvPr/>
        </p:nvSpPr>
        <p:spPr bwMode="auto">
          <a:xfrm>
            <a:off x="4572000" y="3356992"/>
            <a:ext cx="2808312" cy="1080120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01" name="Text Box 31"/>
          <p:cNvSpPr txBox="1">
            <a:spLocks noChangeArrowheads="1"/>
          </p:cNvSpPr>
          <p:nvPr/>
        </p:nvSpPr>
        <p:spPr bwMode="auto">
          <a:xfrm>
            <a:off x="1394395" y="6309320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t</a:t>
            </a:r>
            <a:r>
              <a:rPr lang="en-US" sz="2000" b="1" baseline="-25000" dirty="0" smtClean="0">
                <a:latin typeface="+mj-lt"/>
              </a:rPr>
              <a:t>1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102" name="Text Box 31"/>
          <p:cNvSpPr txBox="1">
            <a:spLocks noChangeArrowheads="1"/>
          </p:cNvSpPr>
          <p:nvPr/>
        </p:nvSpPr>
        <p:spPr bwMode="auto">
          <a:xfrm>
            <a:off x="1907416" y="6318285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t</a:t>
            </a:r>
            <a:r>
              <a:rPr lang="en-US" sz="2000" b="1" baseline="-25000" dirty="0" smtClean="0">
                <a:latin typeface="+mj-lt"/>
              </a:rPr>
              <a:t>2</a:t>
            </a:r>
            <a:endParaRPr lang="en-US" sz="2000" b="1" baseline="-25000" dirty="0">
              <a:latin typeface="+mj-lt"/>
            </a:endParaRPr>
          </a:p>
        </p:txBody>
      </p:sp>
      <p:cxnSp>
        <p:nvCxnSpPr>
          <p:cNvPr id="108" name="Straight Arrow Connector 107"/>
          <p:cNvCxnSpPr>
            <a:stCxn id="101" idx="0"/>
          </p:cNvCxnSpPr>
          <p:nvPr/>
        </p:nvCxnSpPr>
        <p:spPr bwMode="auto">
          <a:xfrm flipH="1" flipV="1">
            <a:off x="1691680" y="6021288"/>
            <a:ext cx="0" cy="288032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cxnSp>
        <p:nvCxnSpPr>
          <p:cNvPr id="109" name="Straight Arrow Connector 108"/>
          <p:cNvCxnSpPr/>
          <p:nvPr/>
        </p:nvCxnSpPr>
        <p:spPr bwMode="auto">
          <a:xfrm flipH="1" flipV="1">
            <a:off x="2195736" y="6021288"/>
            <a:ext cx="0" cy="288032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arrow"/>
          </a:ln>
          <a:effectLst/>
        </p:spPr>
      </p:cxnSp>
      <p:sp>
        <p:nvSpPr>
          <p:cNvPr id="116" name="Freeform 115"/>
          <p:cNvSpPr/>
          <p:nvPr/>
        </p:nvSpPr>
        <p:spPr bwMode="auto">
          <a:xfrm rot="1136088" flipV="1">
            <a:off x="5159202" y="5124563"/>
            <a:ext cx="3052832" cy="708619"/>
          </a:xfrm>
          <a:custGeom>
            <a:avLst/>
            <a:gdLst>
              <a:gd name="connsiteX0" fmla="*/ 0 w 1413163"/>
              <a:gd name="connsiteY0" fmla="*/ 67293 h 1468581"/>
              <a:gd name="connsiteX1" fmla="*/ 368135 w 1413163"/>
              <a:gd name="connsiteY1" fmla="*/ 233548 h 1468581"/>
              <a:gd name="connsiteX2" fmla="*/ 1413163 w 1413163"/>
              <a:gd name="connsiteY2" fmla="*/ 1468581 h 1468581"/>
              <a:gd name="connsiteX3" fmla="*/ 1413163 w 1413163"/>
              <a:gd name="connsiteY3" fmla="*/ 1468581 h 14685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413163" h="1468581">
                <a:moveTo>
                  <a:pt x="0" y="67293"/>
                </a:moveTo>
                <a:cubicBezTo>
                  <a:pt x="66304" y="33646"/>
                  <a:pt x="132608" y="0"/>
                  <a:pt x="368135" y="233548"/>
                </a:cubicBezTo>
                <a:cubicBezTo>
                  <a:pt x="603662" y="467096"/>
                  <a:pt x="1413163" y="1468581"/>
                  <a:pt x="1413163" y="1468581"/>
                </a:cubicBezTo>
                <a:lnTo>
                  <a:pt x="1413163" y="1468581"/>
                </a:lnTo>
              </a:path>
            </a:pathLst>
          </a:custGeom>
          <a:solidFill>
            <a:schemeClr val="bg1"/>
          </a:solidFill>
          <a:ln w="28575" cap="flat" cmpd="sng" algn="ctr">
            <a:solidFill>
              <a:srgbClr val="FF33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cxnSp>
        <p:nvCxnSpPr>
          <p:cNvPr id="120" name="Straight Connector 119"/>
          <p:cNvCxnSpPr>
            <a:endCxn id="116" idx="2"/>
          </p:cNvCxnSpPr>
          <p:nvPr/>
        </p:nvCxnSpPr>
        <p:spPr bwMode="auto">
          <a:xfrm>
            <a:off x="899592" y="5121248"/>
            <a:ext cx="7344816" cy="517797"/>
          </a:xfrm>
          <a:prstGeom prst="line">
            <a:avLst/>
          </a:prstGeom>
          <a:solidFill>
            <a:schemeClr val="bg1"/>
          </a:solidFill>
          <a:ln w="28575" cap="flat" cmpd="sng" algn="ctr">
            <a:solidFill>
              <a:srgbClr val="D6009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122" name="Text Box 31"/>
          <p:cNvSpPr txBox="1">
            <a:spLocks noChangeArrowheads="1"/>
          </p:cNvSpPr>
          <p:nvPr/>
        </p:nvSpPr>
        <p:spPr bwMode="auto">
          <a:xfrm>
            <a:off x="3203848" y="4904333"/>
            <a:ext cx="647576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D60093"/>
                </a:solidFill>
                <a:latin typeface="+mj-lt"/>
              </a:rPr>
              <a:t>-</a:t>
            </a:r>
            <a:r>
              <a:rPr lang="el-GR" sz="2000" b="1" dirty="0" smtClean="0">
                <a:solidFill>
                  <a:srgbClr val="D60093"/>
                </a:solidFill>
                <a:latin typeface="Calibri"/>
              </a:rPr>
              <a:t>γ</a:t>
            </a:r>
            <a:endParaRPr lang="en-US" sz="2000" b="1" baseline="-25000" dirty="0">
              <a:solidFill>
                <a:srgbClr val="D60093"/>
              </a:solidFill>
              <a:latin typeface="+mj-lt"/>
            </a:endParaRPr>
          </a:p>
        </p:txBody>
      </p:sp>
      <p:cxnSp>
        <p:nvCxnSpPr>
          <p:cNvPr id="124" name="Straight Connector 123"/>
          <p:cNvCxnSpPr/>
          <p:nvPr/>
        </p:nvCxnSpPr>
        <p:spPr bwMode="auto">
          <a:xfrm>
            <a:off x="1259632" y="4293096"/>
            <a:ext cx="2088232" cy="1584176"/>
          </a:xfrm>
          <a:prstGeom prst="line">
            <a:avLst/>
          </a:prstGeom>
          <a:solidFill>
            <a:schemeClr val="bg1"/>
          </a:solidFill>
          <a:ln w="28575" cap="flat" cmpd="sng" algn="ctr">
            <a:solidFill>
              <a:srgbClr val="009900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128" name="Text Box 31"/>
          <p:cNvSpPr txBox="1">
            <a:spLocks noChangeArrowheads="1"/>
          </p:cNvSpPr>
          <p:nvPr/>
        </p:nvSpPr>
        <p:spPr bwMode="auto">
          <a:xfrm>
            <a:off x="611560" y="4869160"/>
            <a:ext cx="64757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D60093"/>
                </a:solidFill>
                <a:latin typeface="+mj-lt"/>
              </a:rPr>
              <a:t>C</a:t>
            </a:r>
            <a:endParaRPr lang="en-US" sz="2000" b="1" baseline="-25000" dirty="0">
              <a:solidFill>
                <a:srgbClr val="D60093"/>
              </a:solidFill>
              <a:latin typeface="+mj-lt"/>
            </a:endParaRPr>
          </a:p>
        </p:txBody>
      </p:sp>
      <p:sp>
        <p:nvSpPr>
          <p:cNvPr id="129" name="Text Box 31"/>
          <p:cNvSpPr txBox="1">
            <a:spLocks noChangeArrowheads="1"/>
          </p:cNvSpPr>
          <p:nvPr/>
        </p:nvSpPr>
        <p:spPr bwMode="auto">
          <a:xfrm>
            <a:off x="611560" y="4037002"/>
            <a:ext cx="64757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009900"/>
                </a:solidFill>
                <a:latin typeface="+mj-lt"/>
              </a:rPr>
              <a:t>B</a:t>
            </a:r>
            <a:endParaRPr lang="en-US" sz="2000" b="1" baseline="-25000" dirty="0">
              <a:solidFill>
                <a:srgbClr val="009900"/>
              </a:solidFill>
              <a:latin typeface="+mj-lt"/>
            </a:endParaRPr>
          </a:p>
        </p:txBody>
      </p:sp>
      <p:sp>
        <p:nvSpPr>
          <p:cNvPr id="134" name="Oval 133"/>
          <p:cNvSpPr/>
          <p:nvPr/>
        </p:nvSpPr>
        <p:spPr bwMode="auto">
          <a:xfrm>
            <a:off x="3131840" y="2132856"/>
            <a:ext cx="144016" cy="144016"/>
          </a:xfrm>
          <a:prstGeom prst="ellipse">
            <a:avLst/>
          </a:prstGeom>
          <a:solidFill>
            <a:schemeClr val="bg1">
              <a:lumMod val="50000"/>
            </a:schemeClr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35" name="Oval 134"/>
          <p:cNvSpPr/>
          <p:nvPr/>
        </p:nvSpPr>
        <p:spPr bwMode="auto">
          <a:xfrm>
            <a:off x="2699792" y="2132856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36" name="Oval 135"/>
          <p:cNvSpPr/>
          <p:nvPr/>
        </p:nvSpPr>
        <p:spPr bwMode="auto">
          <a:xfrm>
            <a:off x="3491880" y="2132856"/>
            <a:ext cx="144016" cy="144016"/>
          </a:xfrm>
          <a:prstGeom prst="ellipse">
            <a:avLst/>
          </a:prstGeom>
          <a:solidFill>
            <a:srgbClr val="D60093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37" name="Oval 136"/>
          <p:cNvSpPr/>
          <p:nvPr/>
        </p:nvSpPr>
        <p:spPr bwMode="auto">
          <a:xfrm>
            <a:off x="1403648" y="5085184"/>
            <a:ext cx="144016" cy="144016"/>
          </a:xfrm>
          <a:prstGeom prst="ellipse">
            <a:avLst/>
          </a:prstGeom>
          <a:solidFill>
            <a:srgbClr val="D60093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38" name="Oval 137"/>
          <p:cNvSpPr/>
          <p:nvPr/>
        </p:nvSpPr>
        <p:spPr bwMode="auto">
          <a:xfrm>
            <a:off x="1619672" y="5100859"/>
            <a:ext cx="144016" cy="144016"/>
          </a:xfrm>
          <a:prstGeom prst="ellipse">
            <a:avLst/>
          </a:prstGeom>
          <a:solidFill>
            <a:srgbClr val="D60093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39" name="Oval 138"/>
          <p:cNvSpPr/>
          <p:nvPr/>
        </p:nvSpPr>
        <p:spPr bwMode="auto">
          <a:xfrm>
            <a:off x="1835696" y="5121759"/>
            <a:ext cx="144016" cy="144016"/>
          </a:xfrm>
          <a:prstGeom prst="ellipse">
            <a:avLst/>
          </a:prstGeom>
          <a:solidFill>
            <a:srgbClr val="D60093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40" name="Oval 139"/>
          <p:cNvSpPr/>
          <p:nvPr/>
        </p:nvSpPr>
        <p:spPr bwMode="auto">
          <a:xfrm>
            <a:off x="2128953" y="5151967"/>
            <a:ext cx="144016" cy="144016"/>
          </a:xfrm>
          <a:prstGeom prst="ellipse">
            <a:avLst/>
          </a:prstGeom>
          <a:solidFill>
            <a:srgbClr val="D60093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41" name="Oval 140"/>
          <p:cNvSpPr/>
          <p:nvPr/>
        </p:nvSpPr>
        <p:spPr bwMode="auto">
          <a:xfrm>
            <a:off x="1403648" y="4365104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42" name="Oval 141"/>
          <p:cNvSpPr/>
          <p:nvPr/>
        </p:nvSpPr>
        <p:spPr bwMode="auto">
          <a:xfrm>
            <a:off x="1619672" y="4549778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43" name="Oval 142"/>
          <p:cNvSpPr/>
          <p:nvPr/>
        </p:nvSpPr>
        <p:spPr bwMode="auto">
          <a:xfrm>
            <a:off x="1835696" y="4725144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44" name="Oval 143"/>
          <p:cNvSpPr/>
          <p:nvPr/>
        </p:nvSpPr>
        <p:spPr bwMode="auto">
          <a:xfrm>
            <a:off x="2123728" y="4941168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cxnSp>
        <p:nvCxnSpPr>
          <p:cNvPr id="145" name="Straight Connector 144"/>
          <p:cNvCxnSpPr/>
          <p:nvPr/>
        </p:nvCxnSpPr>
        <p:spPr bwMode="auto">
          <a:xfrm>
            <a:off x="1259632" y="5229200"/>
            <a:ext cx="936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146" name="Straight Connector 145"/>
          <p:cNvCxnSpPr/>
          <p:nvPr/>
        </p:nvCxnSpPr>
        <p:spPr bwMode="auto">
          <a:xfrm>
            <a:off x="1259632" y="5013176"/>
            <a:ext cx="936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147" name="Straight Connector 146"/>
          <p:cNvCxnSpPr/>
          <p:nvPr/>
        </p:nvCxnSpPr>
        <p:spPr bwMode="auto">
          <a:xfrm>
            <a:off x="1259632" y="5167642"/>
            <a:ext cx="432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148" name="Straight Connector 147"/>
          <p:cNvCxnSpPr/>
          <p:nvPr/>
        </p:nvCxnSpPr>
        <p:spPr bwMode="auto">
          <a:xfrm>
            <a:off x="1259632" y="4627011"/>
            <a:ext cx="432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149" name="Oval 148"/>
          <p:cNvSpPr/>
          <p:nvPr/>
        </p:nvSpPr>
        <p:spPr bwMode="auto">
          <a:xfrm>
            <a:off x="1224199" y="5111309"/>
            <a:ext cx="72008" cy="72008"/>
          </a:xfrm>
          <a:prstGeom prst="ellipse">
            <a:avLst/>
          </a:prstGeom>
          <a:solidFill>
            <a:schemeClr val="tx1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50" name="Oval 149"/>
          <p:cNvSpPr/>
          <p:nvPr/>
        </p:nvSpPr>
        <p:spPr bwMode="auto">
          <a:xfrm>
            <a:off x="1224199" y="4967293"/>
            <a:ext cx="72008" cy="72008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51" name="Oval 150"/>
          <p:cNvSpPr/>
          <p:nvPr/>
        </p:nvSpPr>
        <p:spPr bwMode="auto">
          <a:xfrm>
            <a:off x="1187624" y="4221088"/>
            <a:ext cx="144016" cy="144016"/>
          </a:xfrm>
          <a:prstGeom prst="ellipse">
            <a:avLst/>
          </a:prstGeom>
          <a:solidFill>
            <a:srgbClr val="009900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52" name="Oval 151"/>
          <p:cNvSpPr/>
          <p:nvPr/>
        </p:nvSpPr>
        <p:spPr bwMode="auto">
          <a:xfrm>
            <a:off x="1187624" y="2420888"/>
            <a:ext cx="144016" cy="144016"/>
          </a:xfrm>
          <a:prstGeom prst="ellipse">
            <a:avLst/>
          </a:prstGeom>
          <a:solidFill>
            <a:srgbClr val="0000FF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153" name="Oval 152"/>
          <p:cNvSpPr/>
          <p:nvPr/>
        </p:nvSpPr>
        <p:spPr bwMode="auto">
          <a:xfrm>
            <a:off x="1187624" y="5074734"/>
            <a:ext cx="144016" cy="144016"/>
          </a:xfrm>
          <a:prstGeom prst="ellipse">
            <a:avLst/>
          </a:prstGeom>
          <a:solidFill>
            <a:srgbClr val="D60093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304800"/>
            <a:ext cx="8064896" cy="1143000"/>
          </a:xfrm>
        </p:spPr>
        <p:txBody>
          <a:bodyPr>
            <a:noAutofit/>
          </a:bodyPr>
          <a:lstStyle/>
          <a:p>
            <a:pPr lvl="1"/>
            <a:r>
              <a:rPr lang="ru-RU" sz="4000" b="1" dirty="0" smtClean="0"/>
              <a:t>Фармакокинетика првог реда</a:t>
            </a:r>
            <a:endParaRPr lang="en-US" sz="40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9552" y="1628800"/>
            <a:ext cx="8352928" cy="4608512"/>
          </a:xfrm>
        </p:spPr>
        <p:txBody>
          <a:bodyPr>
            <a:normAutofit fontScale="92500" lnSpcReduction="20000"/>
          </a:bodyPr>
          <a:lstStyle/>
          <a:p>
            <a:r>
              <a:rPr lang="sr-Cyrl-RS" dirty="0" smtClean="0"/>
              <a:t>Фармакокинетички процеси већине лекова се одвијају по кинетици првог реда, која подразумева да је </a:t>
            </a:r>
            <a:r>
              <a:rPr lang="sr-Cyrl-RS" u="sng" dirty="0" smtClean="0"/>
              <a:t>фракција</a:t>
            </a:r>
            <a:r>
              <a:rPr lang="sr-Cyrl-RS" dirty="0" smtClean="0"/>
              <a:t> лека која се апсорбује, дистрибуира, метаболише и/или излучује у јединици времена иста – </a:t>
            </a:r>
            <a:r>
              <a:rPr lang="sr-Cyrl-RS" b="1" dirty="0" smtClean="0"/>
              <a:t>фармакокинетика је дозно-независна</a:t>
            </a:r>
          </a:p>
          <a:p>
            <a:pPr lvl="1"/>
            <a:r>
              <a:rPr lang="sr-Cyrl-RS" dirty="0" smtClean="0"/>
              <a:t>од дозе тј. концентрације лека који се процесу подвргне зависи </a:t>
            </a:r>
            <a:r>
              <a:rPr lang="sr-Cyrl-RS" u="sng" dirty="0" smtClean="0"/>
              <a:t>количина</a:t>
            </a:r>
            <a:r>
              <a:rPr lang="sr-Cyrl-RS" dirty="0" smtClean="0"/>
              <a:t> лека која се апсорбује, дистрибуира, метаболише и/или излучује у јединици времена: већа примењена доза значи бржу апсорпцију, већа концентрација лека у крви значи бржи метаболизам, дистрибуцију и/или излучивање, и обрнуто</a:t>
            </a:r>
          </a:p>
          <a:p>
            <a:pPr lvl="1"/>
            <a:r>
              <a:rPr lang="sr-Cyrl-RS" dirty="0" smtClean="0"/>
              <a:t>подразумева да је механизме који учествују у процесу при стандардним дозама и терапијским концентрацијама тешко заситити, тј. да је концентрација транспортера и ензима значајно већа од дозе тј. концентрације лека</a:t>
            </a:r>
          </a:p>
          <a:p>
            <a:pPr lvl="1"/>
            <a:r>
              <a:rPr lang="sr-Cyrl-RS" dirty="0" smtClean="0"/>
              <a:t>са порастом дозе линеарно расте просечна концентрација лека у крви у равнотежном стању и површина испод криве, па се фармакокинетика првог реда назива и </a:t>
            </a:r>
            <a:r>
              <a:rPr lang="sr-Cyrl-RS" b="1" dirty="0" smtClean="0"/>
              <a:t>линеарна фармакокинетика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304800"/>
            <a:ext cx="8064896" cy="1143000"/>
          </a:xfrm>
        </p:spPr>
        <p:txBody>
          <a:bodyPr>
            <a:noAutofit/>
          </a:bodyPr>
          <a:lstStyle/>
          <a:p>
            <a:pPr lvl="1"/>
            <a:r>
              <a:rPr lang="ru-RU" sz="4000" b="1" dirty="0" smtClean="0"/>
              <a:t>Фармакокинетика нултог реда</a:t>
            </a:r>
            <a:endParaRPr lang="en-US" sz="40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3568" y="1628800"/>
            <a:ext cx="8064896" cy="5040560"/>
          </a:xfrm>
        </p:spPr>
        <p:txBody>
          <a:bodyPr>
            <a:normAutofit fontScale="85000" lnSpcReduction="20000"/>
          </a:bodyPr>
          <a:lstStyle/>
          <a:p>
            <a:r>
              <a:rPr lang="sr-Cyrl-RS" dirty="0" smtClean="0"/>
              <a:t>Фармакокинетички процеси мањег броја лекова одвијају се по кинетици нултог реда, која подразумева да је </a:t>
            </a:r>
            <a:r>
              <a:rPr lang="sr-Cyrl-RS" u="sng" dirty="0" smtClean="0"/>
              <a:t>количина </a:t>
            </a:r>
            <a:r>
              <a:rPr lang="sr-Cyrl-RS" dirty="0" smtClean="0"/>
              <a:t>лека која се апсорбује, дистрибуира, метаболише и/или излучује у јединици времена иста</a:t>
            </a:r>
          </a:p>
          <a:p>
            <a:pPr lvl="1"/>
            <a:r>
              <a:rPr lang="sr-Cyrl-RS" dirty="0" smtClean="0"/>
              <a:t>од дозе тј. концентрације лека који се процесу подвргне зависи </a:t>
            </a:r>
            <a:r>
              <a:rPr lang="sr-Cyrl-RS" u="sng" dirty="0" smtClean="0"/>
              <a:t>фракција</a:t>
            </a:r>
            <a:r>
              <a:rPr lang="sr-Cyrl-RS" dirty="0" smtClean="0"/>
              <a:t> лека која се апсорбује, дистрибуира, метаболише и/или излучује у јединици времена: при већим дозама тј. концентрацијама фракција подвргнута процесу је мања - фармакокинетика нултог реда назива се и </a:t>
            </a:r>
            <a:r>
              <a:rPr lang="sr-Cyrl-RS" b="1" dirty="0" smtClean="0"/>
              <a:t>дозно-зависна фармакокинетика</a:t>
            </a:r>
            <a:endParaRPr lang="sr-Cyrl-RS" dirty="0" smtClean="0"/>
          </a:p>
          <a:p>
            <a:pPr lvl="1"/>
            <a:r>
              <a:rPr lang="sr-Cyrl-RS" dirty="0" smtClean="0"/>
              <a:t>подразумева да се механизми који учествују у процесу засите већ при малим дозама и концентрацијама, јер је концентрација лека већа од концентрације доступних транспортера и ензима</a:t>
            </a:r>
          </a:p>
          <a:p>
            <a:pPr lvl="2"/>
            <a:r>
              <a:rPr lang="sr-Cyrl-RS" dirty="0" smtClean="0"/>
              <a:t>нпр. засићење метаболишућих ензима код фенитоина или етанола, механизама тубуларне секреције код пеницилина, механизама апсорпције код амоксицилина, засићење протеина плазме код дизопирамида</a:t>
            </a:r>
          </a:p>
          <a:p>
            <a:pPr lvl="1"/>
            <a:r>
              <a:rPr lang="sr-Cyrl-RS" dirty="0" smtClean="0"/>
              <a:t>са порастом дозе просечна концентрација лека у крви у равнотежном стању и површина испод криве не расту линеарно, па се фармакокинетика нултог реда назива и </a:t>
            </a:r>
            <a:r>
              <a:rPr lang="sr-Cyrl-RS" b="1" dirty="0" smtClean="0"/>
              <a:t>нелинеарна фармакокинетика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b="1" dirty="0" smtClean="0"/>
              <a:t>Фармакокинетички модели</a:t>
            </a:r>
            <a:endParaRPr lang="en-US" b="1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Представљају хипотетичке конструкције које имају за циљ описивање, предвиђање и објашњавање судбине лека у организму тј. процену фармакокинетских параметара применом математичких принципа</a:t>
            </a:r>
          </a:p>
          <a:p>
            <a:r>
              <a:rPr lang="sr-Cyrl-RS" dirty="0" smtClean="0"/>
              <a:t>Основни тип модела</a:t>
            </a:r>
            <a:r>
              <a:rPr lang="en-US" dirty="0" smtClean="0"/>
              <a:t> </a:t>
            </a:r>
            <a:r>
              <a:rPr lang="sr-Cyrl-RS" dirty="0" smtClean="0"/>
              <a:t>је просторни (енгл. </a:t>
            </a:r>
            <a:r>
              <a:rPr lang="en-US" b="1" i="1" dirty="0" smtClean="0"/>
              <a:t>compartmental model</a:t>
            </a:r>
            <a:r>
              <a:rPr lang="en-US" dirty="0" smtClean="0"/>
              <a:t>)</a:t>
            </a:r>
            <a:r>
              <a:rPr lang="sr-Cyrl-RS" dirty="0" smtClean="0"/>
              <a:t> </a:t>
            </a:r>
          </a:p>
          <a:p>
            <a:pPr lvl="1"/>
            <a:r>
              <a:rPr lang="sr-Cyrl-RS" dirty="0" smtClean="0"/>
              <a:t>заснива се на познатим концентрацијама лека у телесним ткивима</a:t>
            </a:r>
            <a:endParaRPr lang="en-US" dirty="0" smtClean="0"/>
          </a:p>
          <a:p>
            <a:pPr lvl="1"/>
            <a:r>
              <a:rPr lang="sr-Cyrl-RS" dirty="0" smtClean="0"/>
              <a:t>може бити са једним, два или више одељака</a:t>
            </a:r>
          </a:p>
          <a:p>
            <a:pPr lvl="2"/>
            <a:r>
              <a:rPr lang="sr-Cyrl-RS" dirty="0" smtClean="0"/>
              <a:t>сваки одељак представља група ткива, тј. органа који су кинетички хомогени, тј. у којима се лек слично дистрибуира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304800"/>
            <a:ext cx="8064896" cy="1143000"/>
          </a:xfrm>
        </p:spPr>
        <p:txBody>
          <a:bodyPr numCol="2">
            <a:noAutofit/>
          </a:bodyPr>
          <a:lstStyle/>
          <a:p>
            <a:pPr lvl="1" algn="ctr"/>
            <a:r>
              <a:rPr lang="ru-RU" sz="3200" dirty="0" smtClean="0">
                <a:solidFill>
                  <a:srgbClr val="0000FF"/>
                </a:solidFill>
              </a:rPr>
              <a:t>Фармакокинетика првог реда</a:t>
            </a:r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200" dirty="0" smtClean="0"/>
              <a:t> </a:t>
            </a:r>
            <a:r>
              <a:rPr lang="ru-RU" sz="3200" dirty="0" smtClean="0">
                <a:solidFill>
                  <a:srgbClr val="D60093"/>
                </a:solidFill>
              </a:rPr>
              <a:t>Фармакокинетика нултог реда</a:t>
            </a:r>
            <a:endParaRPr lang="en-US" sz="3200" dirty="0">
              <a:solidFill>
                <a:srgbClr val="D60093"/>
              </a:solidFill>
            </a:endParaRPr>
          </a:p>
        </p:txBody>
      </p:sp>
      <p:sp>
        <p:nvSpPr>
          <p:cNvPr id="34" name="Text Box 32"/>
          <p:cNvSpPr txBox="1">
            <a:spLocks noChangeArrowheads="1"/>
          </p:cNvSpPr>
          <p:nvPr/>
        </p:nvSpPr>
        <p:spPr bwMode="auto">
          <a:xfrm>
            <a:off x="7524328" y="3568827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7030A0"/>
                </a:solidFill>
                <a:latin typeface="+mj-lt"/>
              </a:rPr>
              <a:t>D</a:t>
            </a:r>
            <a:endParaRPr lang="en-US" sz="2000" b="1" baseline="-25000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40" name="Text Box 32"/>
          <p:cNvSpPr txBox="1">
            <a:spLocks noChangeArrowheads="1"/>
          </p:cNvSpPr>
          <p:nvPr/>
        </p:nvSpPr>
        <p:spPr bwMode="auto">
          <a:xfrm rot="16200000">
            <a:off x="-618672" y="2432668"/>
            <a:ext cx="187220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AUC/</a:t>
            </a:r>
            <a:r>
              <a:rPr lang="en-US" sz="2000" b="1" dirty="0" err="1" smtClean="0">
                <a:latin typeface="+mj-lt"/>
              </a:rPr>
              <a:t>Css</a:t>
            </a:r>
            <a:endParaRPr lang="en-US" sz="2000" baseline="-25000" dirty="0">
              <a:latin typeface="+mj-lt"/>
            </a:endParaRPr>
          </a:p>
        </p:txBody>
      </p:sp>
      <p:grpSp>
        <p:nvGrpSpPr>
          <p:cNvPr id="50" name="Group 49"/>
          <p:cNvGrpSpPr>
            <a:grpSpLocks noChangeAspect="1"/>
          </p:cNvGrpSpPr>
          <p:nvPr/>
        </p:nvGrpSpPr>
        <p:grpSpPr>
          <a:xfrm>
            <a:off x="611560" y="1669359"/>
            <a:ext cx="3960000" cy="1904206"/>
            <a:chOff x="611560" y="2033588"/>
            <a:chExt cx="3960000" cy="3808412"/>
          </a:xfrm>
        </p:grpSpPr>
        <p:sp>
          <p:nvSpPr>
            <p:cNvPr id="5" name="Line 5"/>
            <p:cNvSpPr>
              <a:spLocks noChangeShapeType="1"/>
            </p:cNvSpPr>
            <p:nvPr/>
          </p:nvSpPr>
          <p:spPr bwMode="auto">
            <a:xfrm>
              <a:off x="628973" y="2033588"/>
              <a:ext cx="0" cy="3808412"/>
            </a:xfrm>
            <a:prstGeom prst="line">
              <a:avLst/>
            </a:prstGeom>
            <a:noFill/>
            <a:ln w="23813">
              <a:solidFill>
                <a:srgbClr val="003D62"/>
              </a:solidFill>
              <a:round/>
              <a:headEnd type="triangle" w="lg" len="lg"/>
              <a:tailEnd type="none" w="med" len="med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1" name="Line 13"/>
            <p:cNvSpPr>
              <a:spLocks noChangeShapeType="1"/>
            </p:cNvSpPr>
            <p:nvPr/>
          </p:nvSpPr>
          <p:spPr bwMode="auto">
            <a:xfrm>
              <a:off x="611560" y="5832159"/>
              <a:ext cx="3960000" cy="0"/>
            </a:xfrm>
            <a:prstGeom prst="line">
              <a:avLst/>
            </a:prstGeom>
            <a:noFill/>
            <a:ln w="23813">
              <a:solidFill>
                <a:srgbClr val="003D62"/>
              </a:solidFill>
              <a:round/>
              <a:headEnd type="none" w="med" len="med"/>
              <a:tailEnd type="triangle" w="lg" len="lg"/>
            </a:ln>
          </p:spPr>
          <p:txBody>
            <a:bodyPr/>
            <a:lstStyle/>
            <a:p>
              <a:endParaRPr lang="en-US"/>
            </a:p>
          </p:txBody>
        </p:sp>
        <p:cxnSp>
          <p:nvCxnSpPr>
            <p:cNvPr id="43" name="Straight Connector 42"/>
            <p:cNvCxnSpPr>
              <a:stCxn id="41" idx="0"/>
            </p:cNvCxnSpPr>
            <p:nvPr/>
          </p:nvCxnSpPr>
          <p:spPr bwMode="auto">
            <a:xfrm flipV="1">
              <a:off x="611560" y="2636912"/>
              <a:ext cx="2880320" cy="3195247"/>
            </a:xfrm>
            <a:prstGeom prst="line">
              <a:avLst/>
            </a:prstGeom>
            <a:solidFill>
              <a:schemeClr val="bg1"/>
            </a:solidFill>
            <a:ln w="28575" cap="flat" cmpd="sng" algn="ctr">
              <a:solidFill>
                <a:srgbClr val="0000FF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</p:grpSp>
      <p:grpSp>
        <p:nvGrpSpPr>
          <p:cNvPr id="51" name="Group 50"/>
          <p:cNvGrpSpPr>
            <a:grpSpLocks noChangeAspect="1"/>
          </p:cNvGrpSpPr>
          <p:nvPr/>
        </p:nvGrpSpPr>
        <p:grpSpPr>
          <a:xfrm>
            <a:off x="2015859" y="404664"/>
            <a:ext cx="6948189" cy="3164163"/>
            <a:chOff x="2015859" y="-486326"/>
            <a:chExt cx="6948189" cy="6328326"/>
          </a:xfrm>
        </p:grpSpPr>
        <p:sp>
          <p:nvSpPr>
            <p:cNvPr id="23" name="Line 5"/>
            <p:cNvSpPr>
              <a:spLocks noChangeShapeType="1"/>
            </p:cNvSpPr>
            <p:nvPr/>
          </p:nvSpPr>
          <p:spPr bwMode="auto">
            <a:xfrm>
              <a:off x="4997599" y="2033588"/>
              <a:ext cx="0" cy="3808412"/>
            </a:xfrm>
            <a:prstGeom prst="line">
              <a:avLst/>
            </a:prstGeom>
            <a:noFill/>
            <a:ln w="23813">
              <a:solidFill>
                <a:srgbClr val="003D62"/>
              </a:solidFill>
              <a:round/>
              <a:headEnd type="triangle" w="lg" len="lg"/>
              <a:tailEnd type="none" w="med" len="med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24" name="Line 13"/>
            <p:cNvSpPr>
              <a:spLocks noChangeShapeType="1"/>
            </p:cNvSpPr>
            <p:nvPr/>
          </p:nvSpPr>
          <p:spPr bwMode="auto">
            <a:xfrm>
              <a:off x="5004048" y="5842000"/>
              <a:ext cx="3960000" cy="0"/>
            </a:xfrm>
            <a:prstGeom prst="line">
              <a:avLst/>
            </a:prstGeom>
            <a:noFill/>
            <a:ln w="23813">
              <a:solidFill>
                <a:srgbClr val="003D62"/>
              </a:solidFill>
              <a:round/>
              <a:headEnd type="none" w="med" len="med"/>
              <a:tailEnd type="triangl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47" name="Arc 46"/>
            <p:cNvSpPr/>
            <p:nvPr/>
          </p:nvSpPr>
          <p:spPr bwMode="auto">
            <a:xfrm rot="5400000">
              <a:off x="1849475" y="-319942"/>
              <a:ext cx="6309432" cy="5976664"/>
            </a:xfrm>
            <a:prstGeom prst="arc">
              <a:avLst/>
            </a:prstGeom>
            <a:noFill/>
            <a:ln w="28575" cap="flat" cmpd="sng" algn="ctr">
              <a:solidFill>
                <a:srgbClr val="D60093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en-US" sz="2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ea typeface="新細明體" pitchFamily="18" charset="-120"/>
              </a:endParaRPr>
            </a:p>
          </p:txBody>
        </p:sp>
      </p:grpSp>
      <p:sp>
        <p:nvSpPr>
          <p:cNvPr id="52" name="Text Box 32"/>
          <p:cNvSpPr txBox="1">
            <a:spLocks noChangeArrowheads="1"/>
          </p:cNvSpPr>
          <p:nvPr/>
        </p:nvSpPr>
        <p:spPr bwMode="auto">
          <a:xfrm>
            <a:off x="3203848" y="3568827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7030A0"/>
                </a:solidFill>
                <a:latin typeface="+mj-lt"/>
              </a:rPr>
              <a:t>D</a:t>
            </a:r>
            <a:endParaRPr lang="en-US" sz="2000" b="1" baseline="-25000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53" name="Text Box 32"/>
          <p:cNvSpPr txBox="1">
            <a:spLocks noChangeArrowheads="1"/>
          </p:cNvSpPr>
          <p:nvPr/>
        </p:nvSpPr>
        <p:spPr bwMode="auto">
          <a:xfrm rot="16200000">
            <a:off x="3867889" y="2432668"/>
            <a:ext cx="1872208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AUC/</a:t>
            </a:r>
            <a:r>
              <a:rPr lang="en-US" sz="2000" b="1" dirty="0" err="1" smtClean="0">
                <a:latin typeface="+mj-lt"/>
              </a:rPr>
              <a:t>Css</a:t>
            </a:r>
            <a:endParaRPr lang="en-US" sz="2000" baseline="-25000" dirty="0">
              <a:latin typeface="+mj-lt"/>
            </a:endParaRPr>
          </a:p>
        </p:txBody>
      </p:sp>
      <p:sp>
        <p:nvSpPr>
          <p:cNvPr id="54" name="Text Box 32"/>
          <p:cNvSpPr txBox="1">
            <a:spLocks noChangeArrowheads="1"/>
          </p:cNvSpPr>
          <p:nvPr/>
        </p:nvSpPr>
        <p:spPr bwMode="auto">
          <a:xfrm rot="16200000">
            <a:off x="-628544" y="4686982"/>
            <a:ext cx="1872208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sr-Cyrl-RS" sz="2000" b="1" dirty="0" smtClean="0">
                <a:latin typeface="+mj-lt"/>
              </a:rPr>
              <a:t>Брзина елиминације</a:t>
            </a:r>
            <a:endParaRPr lang="en-US" sz="2000" baseline="-25000" dirty="0">
              <a:latin typeface="+mj-lt"/>
            </a:endParaRPr>
          </a:p>
        </p:txBody>
      </p:sp>
      <p:sp>
        <p:nvSpPr>
          <p:cNvPr id="56" name="Line 5"/>
          <p:cNvSpPr>
            <a:spLocks noChangeShapeType="1"/>
          </p:cNvSpPr>
          <p:nvPr/>
        </p:nvSpPr>
        <p:spPr bwMode="auto">
          <a:xfrm>
            <a:off x="619101" y="4077561"/>
            <a:ext cx="0" cy="1904206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triangle" w="lg" len="lg"/>
            <a:tailEnd type="non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57" name="Line 13"/>
          <p:cNvSpPr>
            <a:spLocks noChangeShapeType="1"/>
          </p:cNvSpPr>
          <p:nvPr/>
        </p:nvSpPr>
        <p:spPr bwMode="auto">
          <a:xfrm>
            <a:off x="601688" y="5976847"/>
            <a:ext cx="3960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none" w="med" len="med"/>
            <a:tailEnd type="triangle" w="lg" len="lg"/>
          </a:ln>
        </p:spPr>
        <p:txBody>
          <a:bodyPr/>
          <a:lstStyle/>
          <a:p>
            <a:endParaRPr lang="en-US"/>
          </a:p>
        </p:txBody>
      </p:sp>
      <p:cxnSp>
        <p:nvCxnSpPr>
          <p:cNvPr id="58" name="Straight Connector 57"/>
          <p:cNvCxnSpPr>
            <a:stCxn id="57" idx="0"/>
          </p:cNvCxnSpPr>
          <p:nvPr/>
        </p:nvCxnSpPr>
        <p:spPr bwMode="auto">
          <a:xfrm flipV="1">
            <a:off x="601688" y="4379223"/>
            <a:ext cx="2880320" cy="1597624"/>
          </a:xfrm>
          <a:prstGeom prst="line">
            <a:avLst/>
          </a:prstGeom>
          <a:solidFill>
            <a:schemeClr val="bg1"/>
          </a:solidFill>
          <a:ln w="28575" cap="flat" cmpd="sng" algn="ctr">
            <a:solidFill>
              <a:srgbClr val="0000FF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60" name="Line 5"/>
          <p:cNvSpPr>
            <a:spLocks noChangeShapeType="1"/>
          </p:cNvSpPr>
          <p:nvPr/>
        </p:nvSpPr>
        <p:spPr bwMode="auto">
          <a:xfrm>
            <a:off x="4987727" y="4072823"/>
            <a:ext cx="0" cy="1904206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triangle" w="lg" len="lg"/>
            <a:tailEnd type="non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61" name="Line 13"/>
          <p:cNvSpPr>
            <a:spLocks noChangeShapeType="1"/>
          </p:cNvSpPr>
          <p:nvPr/>
        </p:nvSpPr>
        <p:spPr bwMode="auto">
          <a:xfrm>
            <a:off x="4994176" y="5977029"/>
            <a:ext cx="3960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none" w="med" len="med"/>
            <a:tailEnd type="triangle" w="lg" len="lg"/>
          </a:ln>
        </p:spPr>
        <p:txBody>
          <a:bodyPr/>
          <a:lstStyle/>
          <a:p>
            <a:endParaRPr lang="en-US"/>
          </a:p>
        </p:txBody>
      </p:sp>
      <p:sp>
        <p:nvSpPr>
          <p:cNvPr id="63" name="Text Box 32"/>
          <p:cNvSpPr txBox="1">
            <a:spLocks noChangeArrowheads="1"/>
          </p:cNvSpPr>
          <p:nvPr/>
        </p:nvSpPr>
        <p:spPr bwMode="auto">
          <a:xfrm>
            <a:off x="3193976" y="5977029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7030A0"/>
                </a:solidFill>
                <a:latin typeface="+mj-lt"/>
              </a:rPr>
              <a:t>D</a:t>
            </a:r>
            <a:endParaRPr lang="en-US" sz="2000" b="1" baseline="-25000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65" name="Text Box 32"/>
          <p:cNvSpPr txBox="1">
            <a:spLocks noChangeArrowheads="1"/>
          </p:cNvSpPr>
          <p:nvPr/>
        </p:nvSpPr>
        <p:spPr bwMode="auto">
          <a:xfrm>
            <a:off x="7524328" y="5980716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7030A0"/>
                </a:solidFill>
                <a:latin typeface="+mj-lt"/>
              </a:rPr>
              <a:t>D</a:t>
            </a:r>
            <a:endParaRPr lang="en-US" sz="2000" b="1" baseline="-25000" dirty="0">
              <a:solidFill>
                <a:srgbClr val="7030A0"/>
              </a:solidFill>
              <a:latin typeface="+mj-lt"/>
            </a:endParaRPr>
          </a:p>
        </p:txBody>
      </p:sp>
      <p:cxnSp>
        <p:nvCxnSpPr>
          <p:cNvPr id="67" name="Straight Connector 66"/>
          <p:cNvCxnSpPr/>
          <p:nvPr/>
        </p:nvCxnSpPr>
        <p:spPr bwMode="auto">
          <a:xfrm flipV="1">
            <a:off x="5004048" y="5153003"/>
            <a:ext cx="3312368" cy="0"/>
          </a:xfrm>
          <a:prstGeom prst="line">
            <a:avLst/>
          </a:prstGeom>
          <a:solidFill>
            <a:schemeClr val="bg1"/>
          </a:solidFill>
          <a:ln w="28575" cap="flat" cmpd="sng" algn="ctr">
            <a:solidFill>
              <a:srgbClr val="D60093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69" name="Text Box 32"/>
          <p:cNvSpPr txBox="1">
            <a:spLocks noChangeArrowheads="1"/>
          </p:cNvSpPr>
          <p:nvPr/>
        </p:nvSpPr>
        <p:spPr bwMode="auto">
          <a:xfrm rot="16200000">
            <a:off x="3701807" y="4655044"/>
            <a:ext cx="1872208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50000"/>
              </a:spcBef>
            </a:pPr>
            <a:r>
              <a:rPr lang="sr-Cyrl-RS" sz="2000" b="1" dirty="0" smtClean="0">
                <a:latin typeface="+mj-lt"/>
              </a:rPr>
              <a:t>Брзина елиминације</a:t>
            </a:r>
            <a:endParaRPr lang="en-US" sz="2000" baseline="-25000" dirty="0">
              <a:latin typeface="+mj-lt"/>
            </a:endParaRPr>
          </a:p>
        </p:txBody>
      </p:sp>
      <p:sp>
        <p:nvSpPr>
          <p:cNvPr id="70" name="Line 15"/>
          <p:cNvSpPr>
            <a:spLocks noChangeShapeType="1"/>
          </p:cNvSpPr>
          <p:nvPr/>
        </p:nvSpPr>
        <p:spPr bwMode="auto">
          <a:xfrm flipV="1">
            <a:off x="2843808" y="5901301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71" name="Line 15"/>
          <p:cNvSpPr>
            <a:spLocks noChangeShapeType="1"/>
          </p:cNvSpPr>
          <p:nvPr/>
        </p:nvSpPr>
        <p:spPr bwMode="auto">
          <a:xfrm flipV="1">
            <a:off x="1691680" y="5901301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72" name="Line 15"/>
          <p:cNvSpPr>
            <a:spLocks noChangeShapeType="1"/>
          </p:cNvSpPr>
          <p:nvPr/>
        </p:nvSpPr>
        <p:spPr bwMode="auto">
          <a:xfrm flipV="1">
            <a:off x="7236296" y="591342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73" name="Line 15"/>
          <p:cNvSpPr>
            <a:spLocks noChangeShapeType="1"/>
          </p:cNvSpPr>
          <p:nvPr/>
        </p:nvSpPr>
        <p:spPr bwMode="auto">
          <a:xfrm flipV="1">
            <a:off x="6084168" y="591342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cxnSp>
        <p:nvCxnSpPr>
          <p:cNvPr id="75" name="Straight Connector 74"/>
          <p:cNvCxnSpPr/>
          <p:nvPr/>
        </p:nvCxnSpPr>
        <p:spPr bwMode="auto">
          <a:xfrm>
            <a:off x="1691680" y="5373216"/>
            <a:ext cx="0" cy="612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76" name="Straight Connector 75"/>
          <p:cNvCxnSpPr/>
          <p:nvPr/>
        </p:nvCxnSpPr>
        <p:spPr bwMode="auto">
          <a:xfrm>
            <a:off x="2843808" y="4725144"/>
            <a:ext cx="0" cy="1260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77" name="Straight Connector 76"/>
          <p:cNvCxnSpPr/>
          <p:nvPr/>
        </p:nvCxnSpPr>
        <p:spPr bwMode="auto">
          <a:xfrm>
            <a:off x="6084168" y="5157192"/>
            <a:ext cx="0" cy="828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78" name="Straight Connector 77"/>
          <p:cNvCxnSpPr/>
          <p:nvPr/>
        </p:nvCxnSpPr>
        <p:spPr bwMode="auto">
          <a:xfrm>
            <a:off x="7236296" y="5157192"/>
            <a:ext cx="0" cy="82800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79" name="TextBox 78"/>
          <p:cNvSpPr txBox="1"/>
          <p:nvPr/>
        </p:nvSpPr>
        <p:spPr>
          <a:xfrm>
            <a:off x="1547664" y="6057436"/>
            <a:ext cx="4320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+mn-lt"/>
              </a:rPr>
              <a:t>1</a:t>
            </a:r>
            <a:endParaRPr lang="en-US" sz="1600" dirty="0">
              <a:latin typeface="+mn-lt"/>
            </a:endParaRPr>
          </a:p>
        </p:txBody>
      </p:sp>
      <p:sp>
        <p:nvSpPr>
          <p:cNvPr id="81" name="TextBox 80"/>
          <p:cNvSpPr txBox="1"/>
          <p:nvPr/>
        </p:nvSpPr>
        <p:spPr>
          <a:xfrm>
            <a:off x="2690539" y="6069957"/>
            <a:ext cx="4320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+mn-lt"/>
              </a:rPr>
              <a:t>2</a:t>
            </a:r>
            <a:endParaRPr lang="en-US" sz="1600" dirty="0">
              <a:latin typeface="+mn-lt"/>
            </a:endParaRPr>
          </a:p>
        </p:txBody>
      </p:sp>
      <p:cxnSp>
        <p:nvCxnSpPr>
          <p:cNvPr id="83" name="Straight Connector 82"/>
          <p:cNvCxnSpPr/>
          <p:nvPr/>
        </p:nvCxnSpPr>
        <p:spPr bwMode="auto">
          <a:xfrm flipH="1">
            <a:off x="611560" y="5373216"/>
            <a:ext cx="108012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cxnSp>
        <p:nvCxnSpPr>
          <p:cNvPr id="84" name="Straight Connector 83"/>
          <p:cNvCxnSpPr/>
          <p:nvPr/>
        </p:nvCxnSpPr>
        <p:spPr bwMode="auto">
          <a:xfrm flipH="1">
            <a:off x="611560" y="4725144"/>
            <a:ext cx="2232000" cy="0"/>
          </a:xfrm>
          <a:prstGeom prst="line">
            <a:avLst/>
          </a:prstGeom>
          <a:solidFill>
            <a:schemeClr val="bg1"/>
          </a:solidFill>
          <a:ln w="9525" cap="flat" cmpd="sng" algn="ctr">
            <a:solidFill>
              <a:srgbClr val="333333"/>
            </a:solidFill>
            <a:prstDash val="dash"/>
            <a:round/>
            <a:headEnd type="none" w="med" len="med"/>
            <a:tailEnd type="none" w="med" len="med"/>
          </a:ln>
          <a:effectLst/>
        </p:spPr>
      </p:cxnSp>
      <p:sp>
        <p:nvSpPr>
          <p:cNvPr id="85" name="TextBox 84"/>
          <p:cNvSpPr txBox="1"/>
          <p:nvPr/>
        </p:nvSpPr>
        <p:spPr>
          <a:xfrm>
            <a:off x="638743" y="5013176"/>
            <a:ext cx="50405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+mn-lt"/>
              </a:rPr>
              <a:t>V</a:t>
            </a:r>
            <a:r>
              <a:rPr lang="en-US" sz="1600" baseline="-25000" dirty="0" smtClean="0">
                <a:latin typeface="+mn-lt"/>
              </a:rPr>
              <a:t>1</a:t>
            </a:r>
            <a:endParaRPr lang="en-US" sz="1600" baseline="-25000" dirty="0">
              <a:latin typeface="+mn-lt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638743" y="4410217"/>
            <a:ext cx="504056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+mn-lt"/>
              </a:rPr>
              <a:t>V</a:t>
            </a:r>
            <a:r>
              <a:rPr lang="en-US" sz="1600" baseline="-25000" dirty="0" smtClean="0">
                <a:latin typeface="+mn-lt"/>
              </a:rPr>
              <a:t>2</a:t>
            </a:r>
            <a:endParaRPr lang="en-US" sz="1600" baseline="-25000" dirty="0">
              <a:latin typeface="+mn-lt"/>
            </a:endParaRPr>
          </a:p>
        </p:txBody>
      </p:sp>
      <p:sp>
        <p:nvSpPr>
          <p:cNvPr id="87" name="TextBox 86"/>
          <p:cNvSpPr txBox="1"/>
          <p:nvPr/>
        </p:nvSpPr>
        <p:spPr>
          <a:xfrm>
            <a:off x="2123728" y="5229200"/>
            <a:ext cx="18722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  <a:latin typeface="+mn-lt"/>
              </a:rPr>
              <a:t>V</a:t>
            </a:r>
            <a:r>
              <a:rPr lang="en-US" b="1" baseline="-25000" dirty="0" smtClean="0">
                <a:solidFill>
                  <a:srgbClr val="0000FF"/>
                </a:solidFill>
                <a:latin typeface="+mn-lt"/>
              </a:rPr>
              <a:t>2</a:t>
            </a:r>
            <a:r>
              <a:rPr lang="en-US" b="1" dirty="0" smtClean="0">
                <a:solidFill>
                  <a:srgbClr val="0000FF"/>
                </a:solidFill>
                <a:latin typeface="+mn-lt"/>
              </a:rPr>
              <a:t> = V</a:t>
            </a:r>
            <a:r>
              <a:rPr lang="en-US" b="1" baseline="-25000" dirty="0" smtClean="0">
                <a:solidFill>
                  <a:srgbClr val="0000FF"/>
                </a:solidFill>
                <a:latin typeface="+mn-lt"/>
              </a:rPr>
              <a:t>1</a:t>
            </a:r>
            <a:r>
              <a:rPr lang="en-US" b="1" dirty="0" smtClean="0">
                <a:solidFill>
                  <a:srgbClr val="0000FF"/>
                </a:solidFill>
                <a:latin typeface="+mn-lt"/>
              </a:rPr>
              <a:t> x 2</a:t>
            </a:r>
            <a:r>
              <a:rPr lang="en-US" b="1" baseline="30000" dirty="0" smtClean="0">
                <a:solidFill>
                  <a:srgbClr val="0000FF"/>
                </a:solidFill>
                <a:latin typeface="+mn-lt"/>
              </a:rPr>
              <a:t>1</a:t>
            </a:r>
            <a:endParaRPr lang="en-US" b="1" baseline="30000" dirty="0">
              <a:solidFill>
                <a:srgbClr val="0000FF"/>
              </a:solidFill>
              <a:latin typeface="+mn-lt"/>
            </a:endParaRPr>
          </a:p>
        </p:txBody>
      </p:sp>
      <p:sp>
        <p:nvSpPr>
          <p:cNvPr id="88" name="TextBox 87"/>
          <p:cNvSpPr txBox="1"/>
          <p:nvPr/>
        </p:nvSpPr>
        <p:spPr>
          <a:xfrm>
            <a:off x="5949405" y="6048183"/>
            <a:ext cx="4320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+mn-lt"/>
              </a:rPr>
              <a:t>1</a:t>
            </a:r>
            <a:endParaRPr lang="en-US" sz="1600" dirty="0">
              <a:latin typeface="+mn-lt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7092280" y="6060704"/>
            <a:ext cx="4320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+mn-lt"/>
              </a:rPr>
              <a:t>2</a:t>
            </a:r>
            <a:endParaRPr lang="en-US" sz="1600" dirty="0">
              <a:latin typeface="+mn-lt"/>
            </a:endParaRPr>
          </a:p>
        </p:txBody>
      </p:sp>
      <p:sp>
        <p:nvSpPr>
          <p:cNvPr id="90" name="TextBox 89"/>
          <p:cNvSpPr txBox="1"/>
          <p:nvPr/>
        </p:nvSpPr>
        <p:spPr>
          <a:xfrm>
            <a:off x="6660232" y="4365104"/>
            <a:ext cx="187220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D60093"/>
                </a:solidFill>
                <a:latin typeface="+mn-lt"/>
              </a:rPr>
              <a:t>V</a:t>
            </a:r>
            <a:r>
              <a:rPr lang="en-US" b="1" baseline="-25000" dirty="0" smtClean="0">
                <a:solidFill>
                  <a:srgbClr val="D60093"/>
                </a:solidFill>
                <a:latin typeface="+mn-lt"/>
              </a:rPr>
              <a:t>2</a:t>
            </a:r>
            <a:r>
              <a:rPr lang="en-US" b="1" dirty="0" smtClean="0">
                <a:solidFill>
                  <a:srgbClr val="D60093"/>
                </a:solidFill>
                <a:latin typeface="+mn-lt"/>
              </a:rPr>
              <a:t> = V</a:t>
            </a:r>
            <a:r>
              <a:rPr lang="en-US" b="1" baseline="-25000" dirty="0" smtClean="0">
                <a:solidFill>
                  <a:srgbClr val="D60093"/>
                </a:solidFill>
                <a:latin typeface="+mn-lt"/>
              </a:rPr>
              <a:t>1</a:t>
            </a:r>
            <a:r>
              <a:rPr lang="en-US" b="1" dirty="0" smtClean="0">
                <a:solidFill>
                  <a:srgbClr val="D60093"/>
                </a:solidFill>
                <a:latin typeface="+mn-lt"/>
              </a:rPr>
              <a:t> x 2</a:t>
            </a:r>
            <a:r>
              <a:rPr lang="en-US" b="1" baseline="30000" dirty="0" smtClean="0">
                <a:solidFill>
                  <a:srgbClr val="D60093"/>
                </a:solidFill>
                <a:latin typeface="+mn-lt"/>
              </a:rPr>
              <a:t>0</a:t>
            </a:r>
            <a:endParaRPr lang="en-US" b="1" baseline="30000" dirty="0">
              <a:solidFill>
                <a:srgbClr val="D60093"/>
              </a:solidFill>
              <a:latin typeface="+mn-lt"/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5004048" y="4725144"/>
            <a:ext cx="10081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1600" dirty="0" smtClean="0">
                <a:latin typeface="+mn-lt"/>
              </a:rPr>
              <a:t>V</a:t>
            </a:r>
            <a:r>
              <a:rPr lang="en-US" sz="1600" baseline="-25000" dirty="0" smtClean="0">
                <a:latin typeface="+mn-lt"/>
              </a:rPr>
              <a:t>1 </a:t>
            </a:r>
            <a:r>
              <a:rPr lang="en-US" sz="1600" dirty="0" smtClean="0">
                <a:latin typeface="+mn-lt"/>
              </a:rPr>
              <a:t>= </a:t>
            </a:r>
            <a:r>
              <a:rPr lang="en-US" sz="1600" dirty="0" smtClean="0">
                <a:solidFill>
                  <a:srgbClr val="003D62"/>
                </a:solidFill>
                <a:latin typeface="Calibri"/>
              </a:rPr>
              <a:t>V</a:t>
            </a:r>
            <a:r>
              <a:rPr lang="en-US" sz="1600" baseline="-25000" dirty="0" smtClean="0">
                <a:solidFill>
                  <a:srgbClr val="003D62"/>
                </a:solidFill>
                <a:latin typeface="Calibri"/>
              </a:rPr>
              <a:t>1</a:t>
            </a:r>
          </a:p>
        </p:txBody>
      </p:sp>
      <p:sp>
        <p:nvSpPr>
          <p:cNvPr id="92" name="Rectangle 91"/>
          <p:cNvSpPr/>
          <p:nvPr/>
        </p:nvSpPr>
        <p:spPr bwMode="auto">
          <a:xfrm>
            <a:off x="2267744" y="5229200"/>
            <a:ext cx="1584176" cy="504056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93" name="Rectangle 92"/>
          <p:cNvSpPr/>
          <p:nvPr/>
        </p:nvSpPr>
        <p:spPr bwMode="auto">
          <a:xfrm>
            <a:off x="6804248" y="4365104"/>
            <a:ext cx="1584176" cy="504056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cxnSp>
        <p:nvCxnSpPr>
          <p:cNvPr id="95" name="Straight Connector 94"/>
          <p:cNvCxnSpPr/>
          <p:nvPr/>
        </p:nvCxnSpPr>
        <p:spPr bwMode="auto">
          <a:xfrm>
            <a:off x="1691680" y="1412776"/>
            <a:ext cx="1008112" cy="0"/>
          </a:xfrm>
          <a:prstGeom prst="line">
            <a:avLst/>
          </a:prstGeom>
          <a:solidFill>
            <a:schemeClr val="bg1"/>
          </a:solidFill>
          <a:ln w="19050" cap="flat" cmpd="sng" algn="ctr">
            <a:solidFill>
              <a:srgbClr val="FF33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97" name="Straight Arrow Connector 96"/>
          <p:cNvCxnSpPr/>
          <p:nvPr/>
        </p:nvCxnSpPr>
        <p:spPr bwMode="auto">
          <a:xfrm>
            <a:off x="2195736" y="1412776"/>
            <a:ext cx="1440160" cy="3816424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rgbClr val="FF3300"/>
            </a:solidFill>
            <a:prstDash val="dash"/>
            <a:round/>
            <a:headEnd type="none" w="med" len="med"/>
            <a:tailEnd type="arrow"/>
          </a:ln>
          <a:effectLst/>
        </p:spPr>
      </p:cxnSp>
      <p:cxnSp>
        <p:nvCxnSpPr>
          <p:cNvPr id="98" name="Straight Connector 97"/>
          <p:cNvCxnSpPr/>
          <p:nvPr/>
        </p:nvCxnSpPr>
        <p:spPr bwMode="auto">
          <a:xfrm>
            <a:off x="5652120" y="1412776"/>
            <a:ext cx="1008112" cy="0"/>
          </a:xfrm>
          <a:prstGeom prst="line">
            <a:avLst/>
          </a:prstGeom>
          <a:solidFill>
            <a:schemeClr val="bg1"/>
          </a:solidFill>
          <a:ln w="19050" cap="flat" cmpd="sng" algn="ctr">
            <a:solidFill>
              <a:srgbClr val="FF33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cxnSp>
        <p:nvCxnSpPr>
          <p:cNvPr id="99" name="Straight Arrow Connector 98"/>
          <p:cNvCxnSpPr/>
          <p:nvPr/>
        </p:nvCxnSpPr>
        <p:spPr bwMode="auto">
          <a:xfrm>
            <a:off x="6156176" y="1412776"/>
            <a:ext cx="2050654" cy="2952328"/>
          </a:xfrm>
          <a:prstGeom prst="straightConnector1">
            <a:avLst/>
          </a:prstGeom>
          <a:solidFill>
            <a:schemeClr val="bg1"/>
          </a:solidFill>
          <a:ln w="9525" cap="flat" cmpd="sng" algn="ctr">
            <a:solidFill>
              <a:srgbClr val="FF3300"/>
            </a:solidFill>
            <a:prstDash val="dash"/>
            <a:round/>
            <a:headEnd type="none" w="med" len="med"/>
            <a:tailEnd type="arrow"/>
          </a:ln>
          <a:effectLst/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304800"/>
            <a:ext cx="8280920" cy="1143000"/>
          </a:xfrm>
        </p:spPr>
        <p:txBody>
          <a:bodyPr>
            <a:noAutofit/>
          </a:bodyPr>
          <a:lstStyle/>
          <a:p>
            <a:pPr lvl="1"/>
            <a:r>
              <a:rPr lang="ru-RU" sz="4000" b="1" dirty="0" smtClean="0"/>
              <a:t>Сатурациона фармакокинетика</a:t>
            </a:r>
            <a:r>
              <a:rPr lang="ru-RU" sz="4000" dirty="0" smtClean="0"/>
              <a:t/>
            </a:r>
            <a:br>
              <a:rPr lang="ru-RU" sz="4000" dirty="0" smtClean="0"/>
            </a:br>
            <a:r>
              <a:rPr lang="ru-RU" sz="3600" dirty="0" smtClean="0"/>
              <a:t>(кинетика ‘’мешовитог’’ реда)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628800"/>
            <a:ext cx="4464496" cy="5229200"/>
          </a:xfrm>
        </p:spPr>
        <p:txBody>
          <a:bodyPr>
            <a:normAutofit fontScale="77500" lnSpcReduction="20000"/>
          </a:bodyPr>
          <a:lstStyle/>
          <a:p>
            <a:r>
              <a:rPr lang="sr-Cyrl-RS" dirty="0" smtClean="0"/>
              <a:t>Подразумева засићење фармакокинетских процеса </a:t>
            </a:r>
          </a:p>
          <a:p>
            <a:pPr lvl="1"/>
            <a:r>
              <a:rPr lang="sr-Cyrl-RS" dirty="0" smtClean="0"/>
              <a:t>код примене малих доза нема засићења ензима</a:t>
            </a:r>
            <a:r>
              <a:rPr lang="en-US" dirty="0" smtClean="0"/>
              <a:t> (</a:t>
            </a:r>
            <a:r>
              <a:rPr lang="en-US" b="1" dirty="0" smtClean="0">
                <a:solidFill>
                  <a:srgbClr val="FF3300"/>
                </a:solidFill>
              </a:rPr>
              <a:t>A</a:t>
            </a:r>
            <a:r>
              <a:rPr lang="en-US" dirty="0" smtClean="0"/>
              <a:t>)</a:t>
            </a:r>
            <a:r>
              <a:rPr lang="sr-Cyrl-RS" dirty="0" smtClean="0"/>
              <a:t>, а код примене већих доза елиминација је најпре спора, а затим се, како концентрација лека у крви опада, убрзава </a:t>
            </a:r>
            <a:r>
              <a:rPr lang="en-US" dirty="0" smtClean="0"/>
              <a:t>(</a:t>
            </a:r>
            <a:r>
              <a:rPr lang="en-US" b="1" dirty="0" smtClean="0">
                <a:solidFill>
                  <a:srgbClr val="D60093"/>
                </a:solidFill>
              </a:rPr>
              <a:t>B</a:t>
            </a:r>
            <a:r>
              <a:rPr lang="en-US" dirty="0" smtClean="0"/>
              <a:t>)</a:t>
            </a:r>
            <a:endParaRPr lang="sr-Cyrl-RS" dirty="0" smtClean="0"/>
          </a:p>
          <a:p>
            <a:r>
              <a:rPr lang="sr-Cyrl-RS" dirty="0" smtClean="0"/>
              <a:t>Граница између сатурационе и кинетике нултог реда је арбитрарна, своди се на дозу/концентрацију која преводи кинетику из првог у нулти ред: код кинетике нултог реда засићење настаје одмах при почетним дозама, а код сатурационе кинетике јавља се унутар препоручених доза тј терапијског опсега</a:t>
            </a:r>
          </a:p>
          <a:p>
            <a:pPr lvl="1"/>
            <a:r>
              <a:rPr lang="sr-Cyrl-RS" dirty="0" smtClean="0"/>
              <a:t>са одговарајућим повећањем дозе, свака кинетика првог реда на крају ће прећи у кинетику нултог реда</a:t>
            </a:r>
            <a:endParaRPr lang="en-US" dirty="0" smtClean="0"/>
          </a:p>
        </p:txBody>
      </p:sp>
      <p:grpSp>
        <p:nvGrpSpPr>
          <p:cNvPr id="17" name="Group 16"/>
          <p:cNvGrpSpPr/>
          <p:nvPr/>
        </p:nvGrpSpPr>
        <p:grpSpPr>
          <a:xfrm>
            <a:off x="998783" y="2031231"/>
            <a:ext cx="8145217" cy="6194921"/>
            <a:chOff x="998783" y="2031231"/>
            <a:chExt cx="8145217" cy="6194921"/>
          </a:xfrm>
        </p:grpSpPr>
        <p:sp>
          <p:nvSpPr>
            <p:cNvPr id="4" name="Line 5"/>
            <p:cNvSpPr>
              <a:spLocks noChangeShapeType="1"/>
            </p:cNvSpPr>
            <p:nvPr/>
          </p:nvSpPr>
          <p:spPr bwMode="auto">
            <a:xfrm>
              <a:off x="4997599" y="2033588"/>
              <a:ext cx="0" cy="3808412"/>
            </a:xfrm>
            <a:prstGeom prst="line">
              <a:avLst/>
            </a:prstGeom>
            <a:noFill/>
            <a:ln w="23813">
              <a:solidFill>
                <a:srgbClr val="003D62"/>
              </a:solidFill>
              <a:round/>
              <a:headEnd type="triangle" w="lg" len="lg"/>
              <a:tailEnd type="none" w="med" len="med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5" name="Line 13"/>
            <p:cNvSpPr>
              <a:spLocks noChangeShapeType="1"/>
            </p:cNvSpPr>
            <p:nvPr/>
          </p:nvSpPr>
          <p:spPr bwMode="auto">
            <a:xfrm>
              <a:off x="5004048" y="5842000"/>
              <a:ext cx="3960000" cy="0"/>
            </a:xfrm>
            <a:prstGeom prst="line">
              <a:avLst/>
            </a:prstGeom>
            <a:noFill/>
            <a:ln w="23813">
              <a:solidFill>
                <a:srgbClr val="003D62"/>
              </a:solidFill>
              <a:round/>
              <a:headEnd type="none" w="med" len="med"/>
              <a:tailEnd type="triangle" w="lg" len="lg"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8532440" y="5877272"/>
              <a:ext cx="50405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t</a:t>
              </a:r>
              <a:endParaRPr lang="en-US" dirty="0"/>
            </a:p>
          </p:txBody>
        </p:sp>
        <p:sp>
          <p:nvSpPr>
            <p:cNvPr id="7" name="TextBox 6"/>
            <p:cNvSpPr txBox="1"/>
            <p:nvPr/>
          </p:nvSpPr>
          <p:spPr>
            <a:xfrm>
              <a:off x="4427984" y="2031231"/>
              <a:ext cx="50405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C</a:t>
              </a:r>
              <a:endParaRPr lang="en-US" dirty="0"/>
            </a:p>
          </p:txBody>
        </p:sp>
        <p:cxnSp>
          <p:nvCxnSpPr>
            <p:cNvPr id="9" name="Straight Connector 8"/>
            <p:cNvCxnSpPr/>
            <p:nvPr/>
          </p:nvCxnSpPr>
          <p:spPr bwMode="auto">
            <a:xfrm>
              <a:off x="5004048" y="4365104"/>
              <a:ext cx="2304256" cy="1440160"/>
            </a:xfrm>
            <a:prstGeom prst="line">
              <a:avLst/>
            </a:prstGeom>
            <a:solidFill>
              <a:schemeClr val="bg1"/>
            </a:solidFill>
            <a:ln w="28575" cap="flat" cmpd="sng" algn="ctr">
              <a:solidFill>
                <a:srgbClr val="FF330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</p:cxnSp>
        <p:grpSp>
          <p:nvGrpSpPr>
            <p:cNvPr id="14" name="Group 13"/>
            <p:cNvGrpSpPr/>
            <p:nvPr/>
          </p:nvGrpSpPr>
          <p:grpSpPr>
            <a:xfrm>
              <a:off x="998783" y="2996952"/>
              <a:ext cx="8145217" cy="5229200"/>
              <a:chOff x="998783" y="2996952"/>
              <a:chExt cx="8145217" cy="5229200"/>
            </a:xfrm>
          </p:grpSpPr>
          <p:sp>
            <p:nvSpPr>
              <p:cNvPr id="10" name="Arc 9"/>
              <p:cNvSpPr/>
              <p:nvPr/>
            </p:nvSpPr>
            <p:spPr bwMode="auto">
              <a:xfrm>
                <a:off x="998783" y="2996952"/>
                <a:ext cx="8100392" cy="5229200"/>
              </a:xfrm>
              <a:prstGeom prst="arc">
                <a:avLst/>
              </a:prstGeom>
              <a:noFill/>
              <a:ln w="28575" cap="flat" cmpd="sng" algn="ctr">
                <a:solidFill>
                  <a:srgbClr val="D60093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ea typeface="新細明體" pitchFamily="18" charset="-120"/>
                </a:endParaRPr>
              </a:p>
            </p:txBody>
          </p:sp>
          <p:sp>
            <p:nvSpPr>
              <p:cNvPr id="11" name="Rectangle 10"/>
              <p:cNvSpPr/>
              <p:nvPr/>
            </p:nvSpPr>
            <p:spPr bwMode="auto">
              <a:xfrm>
                <a:off x="7164288" y="3140968"/>
                <a:ext cx="1979712" cy="2520280"/>
              </a:xfrm>
              <a:prstGeom prst="rect">
                <a:avLst/>
              </a:pr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ea typeface="新細明體" pitchFamily="18" charset="-120"/>
                </a:endParaRPr>
              </a:p>
            </p:txBody>
          </p:sp>
          <p:sp>
            <p:nvSpPr>
              <p:cNvPr id="12" name="Freeform 11"/>
              <p:cNvSpPr/>
              <p:nvPr/>
            </p:nvSpPr>
            <p:spPr bwMode="auto">
              <a:xfrm rot="1482850">
                <a:off x="6931836" y="3785170"/>
                <a:ext cx="2196000" cy="468000"/>
              </a:xfrm>
              <a:custGeom>
                <a:avLst/>
                <a:gdLst>
                  <a:gd name="connsiteX0" fmla="*/ 0 w 1413163"/>
                  <a:gd name="connsiteY0" fmla="*/ 67293 h 1468581"/>
                  <a:gd name="connsiteX1" fmla="*/ 368135 w 1413163"/>
                  <a:gd name="connsiteY1" fmla="*/ 233548 h 1468581"/>
                  <a:gd name="connsiteX2" fmla="*/ 1413163 w 1413163"/>
                  <a:gd name="connsiteY2" fmla="*/ 1468581 h 1468581"/>
                  <a:gd name="connsiteX3" fmla="*/ 1413163 w 1413163"/>
                  <a:gd name="connsiteY3" fmla="*/ 1468581 h 146858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413163" h="1468581">
                    <a:moveTo>
                      <a:pt x="0" y="67293"/>
                    </a:moveTo>
                    <a:cubicBezTo>
                      <a:pt x="66304" y="33646"/>
                      <a:pt x="132608" y="0"/>
                      <a:pt x="368135" y="233548"/>
                    </a:cubicBezTo>
                    <a:cubicBezTo>
                      <a:pt x="603662" y="467096"/>
                      <a:pt x="1413163" y="1468581"/>
                      <a:pt x="1413163" y="1468581"/>
                    </a:cubicBezTo>
                    <a:lnTo>
                      <a:pt x="1413163" y="1468581"/>
                    </a:lnTo>
                  </a:path>
                </a:pathLst>
              </a:custGeom>
              <a:solidFill>
                <a:schemeClr val="bg1"/>
              </a:solidFill>
              <a:ln w="28575" cap="flat" cmpd="sng" algn="ctr">
                <a:solidFill>
                  <a:srgbClr val="D60093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ea typeface="新細明體" pitchFamily="18" charset="-120"/>
                </a:endParaRPr>
              </a:p>
            </p:txBody>
          </p:sp>
        </p:grpSp>
        <p:sp>
          <p:nvSpPr>
            <p:cNvPr id="15" name="TextBox 14"/>
            <p:cNvSpPr txBox="1"/>
            <p:nvPr/>
          </p:nvSpPr>
          <p:spPr>
            <a:xfrm>
              <a:off x="5652120" y="4365104"/>
              <a:ext cx="43204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 smtClean="0">
                  <a:solidFill>
                    <a:srgbClr val="FF3300"/>
                  </a:solidFill>
                  <a:latin typeface="+mn-lt"/>
                </a:rPr>
                <a:t>A</a:t>
              </a:r>
              <a:endParaRPr lang="en-US" b="1" dirty="0">
                <a:solidFill>
                  <a:srgbClr val="FF3300"/>
                </a:solidFill>
                <a:latin typeface="+mn-lt"/>
              </a:endParaRPr>
            </a:p>
          </p:txBody>
        </p:sp>
        <p:sp>
          <p:nvSpPr>
            <p:cNvPr id="16" name="TextBox 15"/>
            <p:cNvSpPr txBox="1"/>
            <p:nvPr/>
          </p:nvSpPr>
          <p:spPr>
            <a:xfrm>
              <a:off x="7164288" y="2996952"/>
              <a:ext cx="432048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b="1" dirty="0" smtClean="0">
                  <a:solidFill>
                    <a:srgbClr val="D60093"/>
                  </a:solidFill>
                  <a:latin typeface="+mn-lt"/>
                </a:rPr>
                <a:t>B</a:t>
              </a:r>
              <a:endParaRPr lang="en-US" b="1" dirty="0">
                <a:solidFill>
                  <a:srgbClr val="D60093"/>
                </a:solidFill>
                <a:latin typeface="+mn-lt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304800"/>
            <a:ext cx="8280920" cy="1143000"/>
          </a:xfrm>
        </p:spPr>
        <p:txBody>
          <a:bodyPr>
            <a:noAutofit/>
          </a:bodyPr>
          <a:lstStyle/>
          <a:p>
            <a:pPr lvl="1"/>
            <a:r>
              <a:rPr lang="ru-RU" sz="4000" dirty="0" smtClean="0"/>
              <a:t>Сатурациона фармакокинетика</a:t>
            </a:r>
            <a:endParaRPr lang="en-US" sz="4000" dirty="0"/>
          </a:p>
        </p:txBody>
      </p:sp>
      <p:sp>
        <p:nvSpPr>
          <p:cNvPr id="17" name="Content Placeholder 16"/>
          <p:cNvSpPr>
            <a:spLocks noGrp="1"/>
          </p:cNvSpPr>
          <p:nvPr>
            <p:ph idx="1"/>
          </p:nvPr>
        </p:nvSpPr>
        <p:spPr>
          <a:xfrm>
            <a:off x="683568" y="1628800"/>
            <a:ext cx="8064896" cy="4968552"/>
          </a:xfrm>
        </p:spPr>
        <p:txBody>
          <a:bodyPr>
            <a:normAutofit fontScale="92500" lnSpcReduction="10000"/>
          </a:bodyPr>
          <a:lstStyle/>
          <a:p>
            <a:r>
              <a:rPr lang="sr-Cyrl-RS" dirty="0" smtClean="0"/>
              <a:t>Описује се </a:t>
            </a:r>
            <a:r>
              <a:rPr lang="en-US" i="1" dirty="0" err="1" smtClean="0"/>
              <a:t>Michaelis–Menten</a:t>
            </a:r>
            <a:r>
              <a:rPr lang="en-US" i="1" dirty="0" smtClean="0"/>
              <a:t> </a:t>
            </a:r>
            <a:r>
              <a:rPr lang="sr-Cyrl-RS" dirty="0" smtClean="0"/>
              <a:t>једначином, која показује брзину метаболизма</a:t>
            </a:r>
          </a:p>
          <a:p>
            <a:pPr algn="ctr">
              <a:buNone/>
            </a:pPr>
            <a:r>
              <a:rPr lang="en-US" b="1" dirty="0" smtClean="0"/>
              <a:t>V = V</a:t>
            </a:r>
            <a:r>
              <a:rPr lang="en-US" b="1" baseline="-25000" dirty="0" smtClean="0"/>
              <a:t>max</a:t>
            </a:r>
            <a:r>
              <a:rPr lang="en-US" b="1" dirty="0" smtClean="0"/>
              <a:t> x C / (C + K</a:t>
            </a:r>
            <a:r>
              <a:rPr lang="en-US" b="1" baseline="-25000" dirty="0" smtClean="0"/>
              <a:t>M</a:t>
            </a:r>
            <a:r>
              <a:rPr lang="en-US" b="1" dirty="0" smtClean="0"/>
              <a:t>)</a:t>
            </a:r>
            <a:endParaRPr lang="sr-Cyrl-RS" b="1" dirty="0" smtClean="0"/>
          </a:p>
          <a:p>
            <a:r>
              <a:rPr lang="sr-Cyrl-RS" dirty="0" smtClean="0"/>
              <a:t>У равнотежном стању, брзина метаболизма тј. елиминације биће у функцији просечне концентрације лека у крви</a:t>
            </a:r>
          </a:p>
          <a:p>
            <a:pPr algn="ctr">
              <a:buNone/>
            </a:pPr>
            <a:r>
              <a:rPr lang="en-US" b="1" dirty="0" smtClean="0"/>
              <a:t>V = V</a:t>
            </a:r>
            <a:r>
              <a:rPr lang="en-US" b="1" baseline="-25000" dirty="0" smtClean="0"/>
              <a:t>max</a:t>
            </a:r>
            <a:r>
              <a:rPr lang="en-US" b="1" dirty="0" smtClean="0"/>
              <a:t> x C</a:t>
            </a:r>
            <a:r>
              <a:rPr lang="en-US" b="1" baseline="-25000" dirty="0" smtClean="0"/>
              <a:t>ss</a:t>
            </a:r>
            <a:r>
              <a:rPr lang="en-US" b="1" dirty="0" smtClean="0"/>
              <a:t> / (C</a:t>
            </a:r>
            <a:r>
              <a:rPr lang="en-US" b="1" baseline="-25000" dirty="0" smtClean="0"/>
              <a:t>ss</a:t>
            </a:r>
            <a:r>
              <a:rPr lang="en-US" b="1" dirty="0" smtClean="0"/>
              <a:t> + K</a:t>
            </a:r>
            <a:r>
              <a:rPr lang="en-US" b="1" baseline="-25000" dirty="0" smtClean="0"/>
              <a:t>M</a:t>
            </a:r>
            <a:r>
              <a:rPr lang="en-US" b="1" dirty="0" smtClean="0"/>
              <a:t>)</a:t>
            </a:r>
            <a:endParaRPr lang="en-US" dirty="0" smtClean="0"/>
          </a:p>
          <a:p>
            <a:r>
              <a:rPr lang="sr-Cyrl-RS" dirty="0" smtClean="0"/>
              <a:t>У равнотежном стању, брзина елиминације је по дефиницији једнака брзини апсорпције тј. дозирања, па се брзина дозирања може израчунати на исти начин:</a:t>
            </a:r>
          </a:p>
          <a:p>
            <a:pPr algn="ctr">
              <a:buNone/>
            </a:pPr>
            <a:r>
              <a:rPr lang="en-US" b="1" dirty="0" smtClean="0"/>
              <a:t>R = V</a:t>
            </a:r>
            <a:r>
              <a:rPr lang="en-US" b="1" baseline="-25000" dirty="0" smtClean="0"/>
              <a:t>max</a:t>
            </a:r>
            <a:r>
              <a:rPr lang="en-US" b="1" dirty="0" smtClean="0"/>
              <a:t> x </a:t>
            </a:r>
            <a:r>
              <a:rPr lang="en-US" b="1" dirty="0" err="1" smtClean="0"/>
              <a:t>C</a:t>
            </a:r>
            <a:r>
              <a:rPr lang="en-US" b="1" baseline="-25000" dirty="0" err="1" smtClean="0"/>
              <a:t>ss</a:t>
            </a:r>
            <a:r>
              <a:rPr lang="en-US" b="1" dirty="0" smtClean="0"/>
              <a:t> / (</a:t>
            </a:r>
            <a:r>
              <a:rPr lang="en-US" b="1" dirty="0" err="1" smtClean="0"/>
              <a:t>C</a:t>
            </a:r>
            <a:r>
              <a:rPr lang="en-US" b="1" baseline="-25000" dirty="0" err="1" smtClean="0"/>
              <a:t>ss</a:t>
            </a:r>
            <a:r>
              <a:rPr lang="en-US" b="1" dirty="0" smtClean="0"/>
              <a:t> + K</a:t>
            </a:r>
            <a:r>
              <a:rPr lang="en-US" b="1" baseline="-25000" dirty="0" smtClean="0"/>
              <a:t>M</a:t>
            </a:r>
            <a:r>
              <a:rPr lang="en-US" b="1" dirty="0" smtClean="0"/>
              <a:t>)</a:t>
            </a:r>
          </a:p>
          <a:p>
            <a:pPr marL="342900" lvl="3" indent="-342900" algn="ctr">
              <a:buSzTx/>
              <a:buNone/>
            </a:pPr>
            <a:endParaRPr lang="en-US" dirty="0" smtClean="0"/>
          </a:p>
          <a:p>
            <a:pPr marL="342900" lvl="3" indent="-342900" algn="ctr">
              <a:buSzTx/>
              <a:buNone/>
            </a:pPr>
            <a:r>
              <a:rPr lang="sr-Cyrl-RS" dirty="0" smtClean="0"/>
              <a:t>концентрација лека при којој је брзина метаболизма једнака половини максималне могуће брзине метаболизма </a:t>
            </a:r>
            <a:r>
              <a:rPr lang="en-US" dirty="0" smtClean="0"/>
              <a:t>V</a:t>
            </a:r>
            <a:r>
              <a:rPr lang="en-US" baseline="-25000" dirty="0" smtClean="0"/>
              <a:t>max</a:t>
            </a:r>
            <a:r>
              <a:rPr lang="sr-Cyrl-RS" dirty="0" smtClean="0"/>
              <a:t> је </a:t>
            </a:r>
            <a:r>
              <a:rPr lang="en-US" dirty="0" smtClean="0"/>
              <a:t>K</a:t>
            </a:r>
            <a:r>
              <a:rPr lang="en-US" baseline="-25000" dirty="0" smtClean="0"/>
              <a:t>M </a:t>
            </a:r>
            <a:r>
              <a:rPr lang="en-US" dirty="0" smtClean="0"/>
              <a:t> </a:t>
            </a:r>
            <a:r>
              <a:rPr lang="sr-Cyrl-RS" dirty="0" smtClean="0"/>
              <a:t>(</a:t>
            </a:r>
            <a:r>
              <a:rPr lang="en-US" i="1" dirty="0" err="1" smtClean="0"/>
              <a:t>Mihaelis-Menten</a:t>
            </a:r>
            <a:r>
              <a:rPr lang="sr-Cyrl-RS" dirty="0" smtClean="0"/>
              <a:t> константа</a:t>
            </a:r>
            <a:r>
              <a:rPr lang="en-US" dirty="0" smtClean="0"/>
              <a:t>)</a:t>
            </a:r>
            <a:endParaRPr lang="sr-Cyrl-R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3568" y="304800"/>
            <a:ext cx="8280920" cy="1143000"/>
          </a:xfrm>
        </p:spPr>
        <p:txBody>
          <a:bodyPr>
            <a:noAutofit/>
          </a:bodyPr>
          <a:lstStyle/>
          <a:p>
            <a:pPr lvl="1"/>
            <a:r>
              <a:rPr lang="ru-RU" sz="4000" dirty="0" smtClean="0"/>
              <a:t>Сатурациона фармакокинетика</a:t>
            </a:r>
            <a:endParaRPr lang="en-US" sz="4000" dirty="0"/>
          </a:p>
        </p:txBody>
      </p:sp>
      <p:sp>
        <p:nvSpPr>
          <p:cNvPr id="17" name="Content Placeholder 16"/>
          <p:cNvSpPr>
            <a:spLocks noGrp="1"/>
          </p:cNvSpPr>
          <p:nvPr>
            <p:ph idx="1"/>
          </p:nvPr>
        </p:nvSpPr>
        <p:spPr>
          <a:xfrm>
            <a:off x="539552" y="1628800"/>
            <a:ext cx="8352928" cy="4968552"/>
          </a:xfrm>
        </p:spPr>
        <p:txBody>
          <a:bodyPr>
            <a:normAutofit/>
          </a:bodyPr>
          <a:lstStyle/>
          <a:p>
            <a:r>
              <a:rPr lang="sr-Cyrl-RS" dirty="0" smtClean="0"/>
              <a:t>За лекове који се елиминишу по сатурационој кинетици, време до постизања равнотежног стања</a:t>
            </a:r>
            <a:r>
              <a:rPr lang="en-US" dirty="0" smtClean="0"/>
              <a:t>*</a:t>
            </a:r>
            <a:r>
              <a:rPr lang="sr-Cyrl-RS" dirty="0" smtClean="0"/>
              <a:t> може се израчунати као</a:t>
            </a:r>
          </a:p>
          <a:p>
            <a:pPr algn="ctr">
              <a:buNone/>
            </a:pPr>
            <a:r>
              <a:rPr lang="en-US" b="1" dirty="0" smtClean="0"/>
              <a:t>t</a:t>
            </a:r>
            <a:r>
              <a:rPr lang="en-US" b="1" baseline="-25000" dirty="0" smtClean="0"/>
              <a:t>90% </a:t>
            </a:r>
            <a:r>
              <a:rPr lang="en-US" b="1" dirty="0" smtClean="0"/>
              <a:t>= K</a:t>
            </a:r>
            <a:r>
              <a:rPr lang="en-US" b="1" baseline="-25000" dirty="0" smtClean="0"/>
              <a:t>M </a:t>
            </a:r>
            <a:r>
              <a:rPr lang="en-US" b="1" dirty="0" smtClean="0"/>
              <a:t>x </a:t>
            </a:r>
            <a:r>
              <a:rPr lang="en-US" b="1" dirty="0" err="1" smtClean="0"/>
              <a:t>Vd</a:t>
            </a:r>
            <a:r>
              <a:rPr lang="en-US" b="1" dirty="0" smtClean="0"/>
              <a:t> / (V</a:t>
            </a:r>
            <a:r>
              <a:rPr lang="en-US" b="1" baseline="-25000" dirty="0" smtClean="0"/>
              <a:t>max</a:t>
            </a:r>
            <a:r>
              <a:rPr lang="en-US" b="1" dirty="0" smtClean="0"/>
              <a:t>–R)</a:t>
            </a:r>
            <a:r>
              <a:rPr lang="en-US" b="1" baseline="30000" dirty="0" smtClean="0"/>
              <a:t>2</a:t>
            </a:r>
            <a:r>
              <a:rPr lang="en-US" b="1" dirty="0" smtClean="0"/>
              <a:t> x (2,3 x V</a:t>
            </a:r>
            <a:r>
              <a:rPr lang="en-US" b="1" baseline="-25000" dirty="0" smtClean="0"/>
              <a:t>max</a:t>
            </a:r>
            <a:r>
              <a:rPr lang="en-US" b="1" dirty="0" smtClean="0"/>
              <a:t> – 0,9 x R)**</a:t>
            </a:r>
            <a:endParaRPr lang="sr-Cyrl-RS" b="1" dirty="0" smtClean="0"/>
          </a:p>
          <a:p>
            <a:pPr algn="ctr">
              <a:buNone/>
            </a:pPr>
            <a:endParaRPr lang="en-US" sz="2000" dirty="0" smtClean="0"/>
          </a:p>
          <a:p>
            <a:pPr algn="ctr">
              <a:buNone/>
            </a:pPr>
            <a:r>
              <a:rPr lang="sr-Cyrl-RS" sz="2000" dirty="0" smtClean="0"/>
              <a:t>где је</a:t>
            </a:r>
            <a:r>
              <a:rPr lang="en-US" sz="2000" dirty="0" smtClean="0"/>
              <a:t> K</a:t>
            </a:r>
            <a:r>
              <a:rPr lang="en-US" sz="2000" baseline="-25000" dirty="0" smtClean="0"/>
              <a:t>M </a:t>
            </a:r>
            <a:r>
              <a:rPr lang="en-US" sz="2000" dirty="0" smtClean="0"/>
              <a:t> </a:t>
            </a:r>
            <a:r>
              <a:rPr lang="en-US" sz="2000" i="1" dirty="0" err="1" smtClean="0"/>
              <a:t>Mihaelis-Menten</a:t>
            </a:r>
            <a:r>
              <a:rPr lang="sr-Cyrl-RS" sz="2000" dirty="0" smtClean="0"/>
              <a:t> константа, </a:t>
            </a:r>
            <a:r>
              <a:rPr lang="en-US" sz="2000" dirty="0" err="1" smtClean="0"/>
              <a:t>Vd</a:t>
            </a:r>
            <a:r>
              <a:rPr lang="sr-Cyrl-RS" sz="2000" dirty="0" smtClean="0"/>
              <a:t> волумен дистрибуције, </a:t>
            </a:r>
            <a:r>
              <a:rPr lang="en-US" sz="2000" dirty="0" smtClean="0"/>
              <a:t>V</a:t>
            </a:r>
            <a:r>
              <a:rPr lang="en-US" sz="2000" baseline="-25000" dirty="0" smtClean="0"/>
              <a:t>max </a:t>
            </a:r>
            <a:r>
              <a:rPr lang="sr-Cyrl-RS" sz="2000" baseline="-25000" dirty="0" smtClean="0"/>
              <a:t> </a:t>
            </a:r>
            <a:r>
              <a:rPr lang="sr-Cyrl-RS" sz="2000" dirty="0" smtClean="0"/>
              <a:t>максимална брзине метаболизма а </a:t>
            </a:r>
            <a:r>
              <a:rPr lang="en-US" sz="2000" dirty="0" smtClean="0"/>
              <a:t>R</a:t>
            </a:r>
            <a:r>
              <a:rPr lang="sr-Cyrl-RS" sz="2000" dirty="0" smtClean="0"/>
              <a:t> брзина дозирања</a:t>
            </a:r>
            <a:endParaRPr lang="en-US" sz="2000" dirty="0" smtClean="0"/>
          </a:p>
          <a:p>
            <a:pPr algn="ctr">
              <a:buNone/>
            </a:pPr>
            <a:endParaRPr lang="en-US" sz="2000" dirty="0" smtClean="0"/>
          </a:p>
          <a:p>
            <a:pPr lvl="1">
              <a:buFont typeface="Arial" charset="0"/>
              <a:buChar char="•"/>
            </a:pPr>
            <a:r>
              <a:rPr lang="sr-Cyrl-RS" sz="1800" dirty="0" smtClean="0"/>
              <a:t>*</a:t>
            </a:r>
            <a:r>
              <a:rPr lang="en-US" sz="1800" dirty="0" smtClean="0"/>
              <a:t>- </a:t>
            </a:r>
            <a:r>
              <a:rPr lang="sr-Cyrl-RS" sz="1800" dirty="0" smtClean="0"/>
              <a:t>према </a:t>
            </a:r>
            <a:r>
              <a:rPr lang="en-US" sz="1800" dirty="0" err="1" smtClean="0"/>
              <a:t>Gaddum</a:t>
            </a:r>
            <a:r>
              <a:rPr lang="en-US" sz="1800" dirty="0" smtClean="0"/>
              <a:t>-</a:t>
            </a:r>
            <a:r>
              <a:rPr lang="sr-Cyrl-RS" sz="1800" dirty="0" smtClean="0"/>
              <a:t>овој формули, 90% концентрације лека у равнотежном стању постиже се за око 3,3 времена полуелиминације</a:t>
            </a:r>
            <a:r>
              <a:rPr lang="en-US" sz="1800" dirty="0" smtClean="0"/>
              <a:t> – </a:t>
            </a:r>
            <a:r>
              <a:rPr lang="sr-Cyrl-RS" sz="1800" dirty="0" smtClean="0"/>
              <a:t>тзв. плато ефекат</a:t>
            </a:r>
            <a:endParaRPr lang="en-US" sz="1800" dirty="0" smtClean="0"/>
          </a:p>
          <a:p>
            <a:pPr lvl="1">
              <a:buFont typeface="Arial" charset="0"/>
              <a:buChar char="•"/>
            </a:pPr>
            <a:r>
              <a:rPr lang="en-US" sz="1800" dirty="0" smtClean="0"/>
              <a:t>**</a:t>
            </a:r>
            <a:r>
              <a:rPr lang="sr-Cyrl-RS" sz="1800" dirty="0" smtClean="0"/>
              <a:t> - како се брзина дозирања приближава максималној брзини метаболизма, време до постизања равнотежног стања се драстично продужава; ако се ове брзине изједначе или брзина дозирања буде већа, равнотежно стање се не може постићи</a:t>
            </a:r>
            <a:endParaRPr lang="sr-Cyrl-R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Модел са једним одељком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en-US" dirty="0" smtClean="0"/>
              <a:t> </a:t>
            </a:r>
            <a:r>
              <a:rPr lang="sr-Cyrl-RS" dirty="0" smtClean="0"/>
              <a:t>(</a:t>
            </a:r>
            <a:r>
              <a:rPr lang="en-US" i="1" dirty="0" smtClean="0"/>
              <a:t>one compartment model</a:t>
            </a:r>
            <a:r>
              <a:rPr lang="sr-Cyrl-RS" dirty="0" smtClean="0"/>
              <a:t>)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683568" y="1628800"/>
            <a:ext cx="8064896" cy="2520280"/>
          </a:xfrm>
        </p:spPr>
        <p:txBody>
          <a:bodyPr>
            <a:normAutofit fontScale="92500" lnSpcReduction="20000"/>
          </a:bodyPr>
          <a:lstStyle/>
          <a:p>
            <a:r>
              <a:rPr lang="sr-Cyrl-RS" dirty="0" smtClean="0"/>
              <a:t>Посматра цео организам као један униформни одељак, чији су сви делови кинетички хомогени</a:t>
            </a:r>
          </a:p>
          <a:p>
            <a:pPr lvl="1"/>
            <a:r>
              <a:rPr lang="sr-Cyrl-RS" dirty="0" smtClean="0"/>
              <a:t>најједноставнији је, поготово кад се лек примењује као интравенски болус</a:t>
            </a:r>
            <a:endParaRPr lang="en-US" dirty="0" smtClean="0"/>
          </a:p>
          <a:p>
            <a:pPr lvl="2"/>
            <a:r>
              <a:rPr lang="sr-Cyrl-RS" dirty="0" smtClean="0"/>
              <a:t>модел са једним одељком може се применити и код осталих начина примене лека, али у том случају се мора узети у обзир и процес апсорпције</a:t>
            </a:r>
          </a:p>
          <a:p>
            <a:pPr lvl="1"/>
            <a:r>
              <a:rPr lang="sr-Cyrl-RS" dirty="0" smtClean="0"/>
              <a:t>подразумева да лек доспева директно у одељак и из њега се елиминише</a:t>
            </a:r>
          </a:p>
          <a:p>
            <a:endParaRPr lang="sr-Cyrl-RS" dirty="0" smtClean="0"/>
          </a:p>
        </p:txBody>
      </p:sp>
      <p:grpSp>
        <p:nvGrpSpPr>
          <p:cNvPr id="6" name="Group 5"/>
          <p:cNvGrpSpPr/>
          <p:nvPr/>
        </p:nvGrpSpPr>
        <p:grpSpPr>
          <a:xfrm>
            <a:off x="1403648" y="4293096"/>
            <a:ext cx="6264696" cy="1800200"/>
            <a:chOff x="1403648" y="2852936"/>
            <a:chExt cx="6264696" cy="1800200"/>
          </a:xfrm>
        </p:grpSpPr>
        <p:sp>
          <p:nvSpPr>
            <p:cNvPr id="7" name="Rectangle 6"/>
            <p:cNvSpPr/>
            <p:nvPr/>
          </p:nvSpPr>
          <p:spPr bwMode="auto">
            <a:xfrm>
              <a:off x="3131840" y="2852936"/>
              <a:ext cx="2808312" cy="1800200"/>
            </a:xfrm>
            <a:prstGeom prst="rect">
              <a:avLst/>
            </a:prstGeom>
            <a:solidFill>
              <a:srgbClr val="FFFFCC"/>
            </a:solidFill>
            <a:ln w="9525" cap="flat" cmpd="sng" algn="ctr">
              <a:solidFill>
                <a:srgbClr val="333333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non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en-US" sz="24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Tahoma" pitchFamily="34" charset="0"/>
                <a:ea typeface="新細明體" pitchFamily="18" charset="-120"/>
              </a:endParaRPr>
            </a:p>
          </p:txBody>
        </p:sp>
        <p:cxnSp>
          <p:nvCxnSpPr>
            <p:cNvPr id="8" name="Straight Arrow Connector 7"/>
            <p:cNvCxnSpPr/>
            <p:nvPr/>
          </p:nvCxnSpPr>
          <p:spPr bwMode="auto">
            <a:xfrm>
              <a:off x="1547664" y="3717032"/>
              <a:ext cx="1440160" cy="0"/>
            </a:xfrm>
            <a:prstGeom prst="straightConnector1">
              <a:avLst/>
            </a:prstGeom>
            <a:solidFill>
              <a:schemeClr val="bg1"/>
            </a:solidFill>
            <a:ln w="28575" cap="flat" cmpd="sng" algn="ctr">
              <a:solidFill>
                <a:srgbClr val="333333"/>
              </a:solidFill>
              <a:prstDash val="solid"/>
              <a:round/>
              <a:headEnd type="none" w="med" len="med"/>
              <a:tailEnd type="triangle" w="lg" len="lg"/>
            </a:ln>
            <a:effectLst/>
          </p:spPr>
        </p:cxnSp>
        <p:cxnSp>
          <p:nvCxnSpPr>
            <p:cNvPr id="9" name="Straight Arrow Connector 8"/>
            <p:cNvCxnSpPr/>
            <p:nvPr/>
          </p:nvCxnSpPr>
          <p:spPr bwMode="auto">
            <a:xfrm>
              <a:off x="6084168" y="3717032"/>
              <a:ext cx="1440160" cy="0"/>
            </a:xfrm>
            <a:prstGeom prst="straightConnector1">
              <a:avLst/>
            </a:prstGeom>
            <a:solidFill>
              <a:schemeClr val="bg1"/>
            </a:solidFill>
            <a:ln w="28575" cap="flat" cmpd="sng" algn="ctr">
              <a:solidFill>
                <a:srgbClr val="333333"/>
              </a:solidFill>
              <a:prstDash val="solid"/>
              <a:round/>
              <a:headEnd type="none" w="med" len="med"/>
              <a:tailEnd type="triangle" w="lg" len="lg"/>
            </a:ln>
            <a:effectLst/>
          </p:spPr>
        </p:cxnSp>
        <p:sp>
          <p:nvSpPr>
            <p:cNvPr id="10" name="TextBox 9"/>
            <p:cNvSpPr txBox="1"/>
            <p:nvPr/>
          </p:nvSpPr>
          <p:spPr>
            <a:xfrm>
              <a:off x="1403648" y="3369186"/>
              <a:ext cx="1584176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b="1" dirty="0" smtClean="0">
                  <a:latin typeface="+mn-lt"/>
                </a:rPr>
                <a:t>D</a:t>
              </a:r>
              <a:r>
                <a:rPr lang="en-US" sz="2000" dirty="0" smtClean="0">
                  <a:latin typeface="+mn-lt"/>
                </a:rPr>
                <a:t> </a:t>
              </a:r>
            </a:p>
            <a:p>
              <a:pPr algn="ctr"/>
              <a:r>
                <a:rPr lang="en-US" sz="2000" dirty="0" smtClean="0">
                  <a:latin typeface="+mn-lt"/>
                </a:rPr>
                <a:t>(</a:t>
              </a:r>
              <a:r>
                <a:rPr lang="sr-Cyrl-RS" sz="2000" dirty="0" smtClean="0">
                  <a:latin typeface="+mn-lt"/>
                </a:rPr>
                <a:t>доза лека</a:t>
              </a:r>
              <a:r>
                <a:rPr lang="en-US" sz="2000" dirty="0" smtClean="0">
                  <a:latin typeface="+mn-lt"/>
                </a:rPr>
                <a:t>)</a:t>
              </a:r>
              <a:endParaRPr lang="en-US" sz="2000" dirty="0">
                <a:latin typeface="+mn-lt"/>
              </a:endParaRPr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3131840" y="3369186"/>
              <a:ext cx="2808312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sr-Cyrl-RS" sz="2000" b="1" dirty="0" smtClean="0">
                  <a:latin typeface="+mn-lt"/>
                </a:rPr>
                <a:t>ЈЕДАН </a:t>
              </a:r>
            </a:p>
            <a:p>
              <a:pPr algn="ctr"/>
              <a:r>
                <a:rPr lang="sr-Cyrl-RS" sz="2000" b="1" dirty="0" smtClean="0">
                  <a:latin typeface="+mn-lt"/>
                </a:rPr>
                <a:t>ОДЕЉАК</a:t>
              </a:r>
              <a:endParaRPr lang="en-US" sz="2000" dirty="0">
                <a:latin typeface="+mn-lt"/>
              </a:endParaRPr>
            </a:p>
          </p:txBody>
        </p:sp>
        <p:sp>
          <p:nvSpPr>
            <p:cNvPr id="12" name="TextBox 11"/>
            <p:cNvSpPr txBox="1"/>
            <p:nvPr/>
          </p:nvSpPr>
          <p:spPr>
            <a:xfrm>
              <a:off x="5868144" y="3369349"/>
              <a:ext cx="1800200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b="1" dirty="0" smtClean="0">
                  <a:latin typeface="+mn-lt"/>
                </a:rPr>
                <a:t>k</a:t>
              </a:r>
              <a:r>
                <a:rPr lang="en-US" sz="2000" dirty="0" smtClean="0">
                  <a:latin typeface="+mn-lt"/>
                </a:rPr>
                <a:t> </a:t>
              </a:r>
            </a:p>
            <a:p>
              <a:pPr algn="ctr"/>
              <a:r>
                <a:rPr lang="en-US" sz="2000" dirty="0" smtClean="0">
                  <a:latin typeface="+mn-lt"/>
                </a:rPr>
                <a:t>(</a:t>
              </a:r>
              <a:r>
                <a:rPr lang="sr-Cyrl-RS" sz="2000" dirty="0" smtClean="0">
                  <a:latin typeface="+mn-lt"/>
                </a:rPr>
                <a:t>константа елиминације</a:t>
              </a:r>
              <a:r>
                <a:rPr lang="en-US" sz="2000" dirty="0" smtClean="0">
                  <a:latin typeface="+mn-lt"/>
                </a:rPr>
                <a:t>)</a:t>
              </a:r>
              <a:endParaRPr lang="en-US" sz="2000" dirty="0">
                <a:latin typeface="+mn-lt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једним одељком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sr-Cyrl-RS" dirty="0" smtClean="0"/>
              <a:t>Подразумева да се одмах након примене читава доза лека дистрибуира у све делове организма постижући равнотежу, и да се сви процеси одвијају по кинетици првог реда</a:t>
            </a:r>
          </a:p>
          <a:p>
            <a:pPr lvl="1"/>
            <a:r>
              <a:rPr lang="sr-Cyrl-RS" dirty="0" smtClean="0"/>
              <a:t>крива концентрација-време је моноекспоненцијална</a:t>
            </a:r>
            <a:r>
              <a:rPr lang="en-US" dirty="0" smtClean="0"/>
              <a:t> </a:t>
            </a:r>
            <a:r>
              <a:rPr lang="sr-Cyrl-RS" dirty="0" smtClean="0"/>
              <a:t>тј. објашњава се једним експонентом: концентрација опада експоненцијално у функцији времена и константе елиминације</a:t>
            </a:r>
          </a:p>
          <a:p>
            <a:pPr lvl="2"/>
            <a:r>
              <a:rPr lang="sr-Cyrl-RS" dirty="0" smtClean="0"/>
              <a:t>концентрација лека у одређеном тренутку након примене се може проценити тако што се подаци логаритамском трансформацијом преведу у линеарне, чиме се добија монофазна крива, тј. права линија, чији нагиб одређује константу елиминације</a:t>
            </a:r>
          </a:p>
          <a:p>
            <a:pPr lvl="3"/>
            <a:r>
              <a:rPr lang="sr-Cyrl-RS" dirty="0" smtClean="0"/>
              <a:t>ако логаритамска трансформација не даје праву линију,  модел са два или више одељака мора бити примењен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једним одељком</a:t>
            </a:r>
            <a:endParaRPr lang="en-US" dirty="0"/>
          </a:p>
        </p:txBody>
      </p:sp>
      <p:sp>
        <p:nvSpPr>
          <p:cNvPr id="6" name="Line 5"/>
          <p:cNvSpPr>
            <a:spLocks noChangeShapeType="1"/>
          </p:cNvSpPr>
          <p:nvPr/>
        </p:nvSpPr>
        <p:spPr bwMode="auto">
          <a:xfrm>
            <a:off x="484957" y="2033588"/>
            <a:ext cx="0" cy="3808412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triangle" w="lg" len="lg"/>
            <a:tailEnd type="non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7" name="Line 6"/>
          <p:cNvSpPr>
            <a:spLocks noChangeShapeType="1"/>
          </p:cNvSpPr>
          <p:nvPr/>
        </p:nvSpPr>
        <p:spPr bwMode="auto">
          <a:xfrm>
            <a:off x="421457" y="5295900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8" name="Line 7"/>
          <p:cNvSpPr>
            <a:spLocks noChangeShapeType="1"/>
          </p:cNvSpPr>
          <p:nvPr/>
        </p:nvSpPr>
        <p:spPr bwMode="auto">
          <a:xfrm>
            <a:off x="421457" y="4751388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9" name="Line 8"/>
          <p:cNvSpPr>
            <a:spLocks noChangeShapeType="1"/>
          </p:cNvSpPr>
          <p:nvPr/>
        </p:nvSpPr>
        <p:spPr bwMode="auto">
          <a:xfrm>
            <a:off x="421457" y="4205288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0" name="Line 9"/>
          <p:cNvSpPr>
            <a:spLocks noChangeShapeType="1"/>
          </p:cNvSpPr>
          <p:nvPr/>
        </p:nvSpPr>
        <p:spPr bwMode="auto">
          <a:xfrm>
            <a:off x="421457" y="3670300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1" name="Line 10"/>
          <p:cNvSpPr>
            <a:spLocks noChangeShapeType="1"/>
          </p:cNvSpPr>
          <p:nvPr/>
        </p:nvSpPr>
        <p:spPr bwMode="auto">
          <a:xfrm>
            <a:off x="421457" y="3124200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2" name="Line 11"/>
          <p:cNvSpPr>
            <a:spLocks noChangeShapeType="1"/>
          </p:cNvSpPr>
          <p:nvPr/>
        </p:nvSpPr>
        <p:spPr bwMode="auto">
          <a:xfrm>
            <a:off x="421457" y="2579688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4" name="Line 13"/>
          <p:cNvSpPr>
            <a:spLocks noChangeShapeType="1"/>
          </p:cNvSpPr>
          <p:nvPr/>
        </p:nvSpPr>
        <p:spPr bwMode="auto">
          <a:xfrm>
            <a:off x="484957" y="5842000"/>
            <a:ext cx="4248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none" w="med" len="med"/>
            <a:tailEnd type="triangle" w="lg" len="lg"/>
          </a:ln>
        </p:spPr>
        <p:txBody>
          <a:bodyPr/>
          <a:lstStyle/>
          <a:p>
            <a:endParaRPr lang="en-US"/>
          </a:p>
        </p:txBody>
      </p:sp>
      <p:sp>
        <p:nvSpPr>
          <p:cNvPr id="15" name="Line 14"/>
          <p:cNvSpPr>
            <a:spLocks noChangeShapeType="1"/>
          </p:cNvSpPr>
          <p:nvPr/>
        </p:nvSpPr>
        <p:spPr bwMode="auto">
          <a:xfrm flipV="1">
            <a:off x="1600969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6" name="Line 15"/>
          <p:cNvSpPr>
            <a:spLocks noChangeShapeType="1"/>
          </p:cNvSpPr>
          <p:nvPr/>
        </p:nvSpPr>
        <p:spPr bwMode="auto">
          <a:xfrm flipV="1">
            <a:off x="2716982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7" name="Line 16"/>
          <p:cNvSpPr>
            <a:spLocks noChangeShapeType="1"/>
          </p:cNvSpPr>
          <p:nvPr/>
        </p:nvSpPr>
        <p:spPr bwMode="auto">
          <a:xfrm flipV="1">
            <a:off x="3823469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20" name="Text Box 31"/>
          <p:cNvSpPr txBox="1">
            <a:spLocks noChangeArrowheads="1"/>
          </p:cNvSpPr>
          <p:nvPr/>
        </p:nvSpPr>
        <p:spPr bwMode="auto">
          <a:xfrm>
            <a:off x="-426268" y="2564904"/>
            <a:ext cx="8636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C</a:t>
            </a:r>
            <a:r>
              <a:rPr lang="en-US" sz="2000" b="1" baseline="-25000" dirty="0" smtClean="0">
                <a:latin typeface="+mj-lt"/>
              </a:rPr>
              <a:t>0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21" name="Text Box 32"/>
          <p:cNvSpPr txBox="1">
            <a:spLocks noChangeArrowheads="1"/>
          </p:cNvSpPr>
          <p:nvPr/>
        </p:nvSpPr>
        <p:spPr bwMode="auto">
          <a:xfrm>
            <a:off x="347390" y="5805488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t</a:t>
            </a:r>
            <a:r>
              <a:rPr lang="en-US" sz="2000" b="1" baseline="-25000" dirty="0" smtClean="0">
                <a:latin typeface="+mj-lt"/>
              </a:rPr>
              <a:t>0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22" name="Arc 21"/>
          <p:cNvSpPr/>
          <p:nvPr/>
        </p:nvSpPr>
        <p:spPr bwMode="auto">
          <a:xfrm rot="10800000">
            <a:off x="491406" y="-243407"/>
            <a:ext cx="7704856" cy="6048672"/>
          </a:xfrm>
          <a:prstGeom prst="arc">
            <a:avLst>
              <a:gd name="adj1" fmla="val 16200000"/>
              <a:gd name="adj2" fmla="val 28623"/>
            </a:avLst>
          </a:prstGeom>
          <a:noFill/>
          <a:ln w="38100" cap="flat" cmpd="sng" algn="ctr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23" name="Line 28"/>
          <p:cNvSpPr>
            <a:spLocks noChangeShapeType="1"/>
          </p:cNvSpPr>
          <p:nvPr/>
        </p:nvSpPr>
        <p:spPr bwMode="auto">
          <a:xfrm>
            <a:off x="491406" y="4293096"/>
            <a:ext cx="504000" cy="0"/>
          </a:xfrm>
          <a:prstGeom prst="line">
            <a:avLst/>
          </a:prstGeom>
          <a:noFill/>
          <a:ln w="9525">
            <a:solidFill>
              <a:srgbClr val="333333"/>
            </a:solidFill>
            <a:prstDash val="dash"/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4" name="Line 28"/>
          <p:cNvSpPr>
            <a:spLocks noChangeShapeType="1"/>
          </p:cNvSpPr>
          <p:nvPr/>
        </p:nvSpPr>
        <p:spPr bwMode="auto">
          <a:xfrm>
            <a:off x="995462" y="4293096"/>
            <a:ext cx="0" cy="1548000"/>
          </a:xfrm>
          <a:prstGeom prst="line">
            <a:avLst/>
          </a:prstGeom>
          <a:noFill/>
          <a:ln w="9525">
            <a:solidFill>
              <a:srgbClr val="333333"/>
            </a:solidFill>
            <a:prstDash val="dash"/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25" name="Text Box 32"/>
          <p:cNvSpPr txBox="1">
            <a:spLocks noChangeArrowheads="1"/>
          </p:cNvSpPr>
          <p:nvPr/>
        </p:nvSpPr>
        <p:spPr bwMode="auto">
          <a:xfrm>
            <a:off x="851446" y="5877272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dirty="0" smtClean="0">
                <a:solidFill>
                  <a:srgbClr val="7030A0"/>
                </a:solidFill>
                <a:latin typeface="+mj-lt"/>
              </a:rPr>
              <a:t>t</a:t>
            </a:r>
            <a:endParaRPr lang="en-US" sz="2000" b="1" baseline="-25000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26" name="Text Box 31"/>
          <p:cNvSpPr txBox="1">
            <a:spLocks noChangeArrowheads="1"/>
          </p:cNvSpPr>
          <p:nvPr/>
        </p:nvSpPr>
        <p:spPr bwMode="auto">
          <a:xfrm>
            <a:off x="-426768" y="4077072"/>
            <a:ext cx="8636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solidFill>
                  <a:srgbClr val="7030A0"/>
                </a:solidFill>
                <a:latin typeface="+mj-lt"/>
              </a:rPr>
              <a:t>C</a:t>
            </a:r>
            <a:endParaRPr lang="en-US" sz="2000" b="1" baseline="-25000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29" name="Line 5"/>
          <p:cNvSpPr>
            <a:spLocks noChangeShapeType="1"/>
          </p:cNvSpPr>
          <p:nvPr/>
        </p:nvSpPr>
        <p:spPr bwMode="auto">
          <a:xfrm>
            <a:off x="4853583" y="2033588"/>
            <a:ext cx="0" cy="3808412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triangle" w="lg" len="lg"/>
            <a:tailEnd type="none" w="med" len="med"/>
          </a:ln>
        </p:spPr>
        <p:txBody>
          <a:bodyPr/>
          <a:lstStyle/>
          <a:p>
            <a:endParaRPr lang="en-US"/>
          </a:p>
        </p:txBody>
      </p:sp>
      <p:sp>
        <p:nvSpPr>
          <p:cNvPr id="36" name="Line 13"/>
          <p:cNvSpPr>
            <a:spLocks noChangeShapeType="1"/>
          </p:cNvSpPr>
          <p:nvPr/>
        </p:nvSpPr>
        <p:spPr bwMode="auto">
          <a:xfrm>
            <a:off x="4860032" y="5842000"/>
            <a:ext cx="3960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 type="none" w="med" len="med"/>
            <a:tailEnd type="triangle" w="lg" len="lg"/>
          </a:ln>
        </p:spPr>
        <p:txBody>
          <a:bodyPr/>
          <a:lstStyle/>
          <a:p>
            <a:endParaRPr lang="en-US"/>
          </a:p>
        </p:txBody>
      </p:sp>
      <p:sp>
        <p:nvSpPr>
          <p:cNvPr id="37" name="Line 14"/>
          <p:cNvSpPr>
            <a:spLocks noChangeShapeType="1"/>
          </p:cNvSpPr>
          <p:nvPr/>
        </p:nvSpPr>
        <p:spPr bwMode="auto">
          <a:xfrm flipV="1">
            <a:off x="5969595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8" name="Line 15"/>
          <p:cNvSpPr>
            <a:spLocks noChangeShapeType="1"/>
          </p:cNvSpPr>
          <p:nvPr/>
        </p:nvSpPr>
        <p:spPr bwMode="auto">
          <a:xfrm flipV="1">
            <a:off x="7085608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9" name="Line 16"/>
          <p:cNvSpPr>
            <a:spLocks noChangeShapeType="1"/>
          </p:cNvSpPr>
          <p:nvPr/>
        </p:nvSpPr>
        <p:spPr bwMode="auto">
          <a:xfrm flipV="1">
            <a:off x="8192095" y="5759450"/>
            <a:ext cx="0" cy="16510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42" name="Line 28"/>
          <p:cNvSpPr>
            <a:spLocks noChangeShapeType="1"/>
          </p:cNvSpPr>
          <p:nvPr/>
        </p:nvSpPr>
        <p:spPr bwMode="auto">
          <a:xfrm>
            <a:off x="4859933" y="4077072"/>
            <a:ext cx="1620000" cy="0"/>
          </a:xfrm>
          <a:prstGeom prst="line">
            <a:avLst/>
          </a:prstGeom>
          <a:noFill/>
          <a:ln w="9525">
            <a:solidFill>
              <a:srgbClr val="7030A0"/>
            </a:solidFill>
            <a:prstDash val="dash"/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43" name="Text Box 31"/>
          <p:cNvSpPr txBox="1">
            <a:spLocks noChangeArrowheads="1"/>
          </p:cNvSpPr>
          <p:nvPr/>
        </p:nvSpPr>
        <p:spPr bwMode="auto">
          <a:xfrm>
            <a:off x="3852420" y="2564904"/>
            <a:ext cx="8636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lnC</a:t>
            </a:r>
            <a:r>
              <a:rPr lang="en-US" sz="2000" b="1" baseline="-25000" dirty="0" smtClean="0">
                <a:latin typeface="+mj-lt"/>
              </a:rPr>
              <a:t>0</a:t>
            </a:r>
            <a:endParaRPr lang="en-US" sz="2000" b="1" baseline="-25000" dirty="0">
              <a:latin typeface="+mj-lt"/>
            </a:endParaRPr>
          </a:p>
        </p:txBody>
      </p:sp>
      <p:sp>
        <p:nvSpPr>
          <p:cNvPr id="44" name="Text Box 32"/>
          <p:cNvSpPr txBox="1">
            <a:spLocks noChangeArrowheads="1"/>
          </p:cNvSpPr>
          <p:nvPr/>
        </p:nvSpPr>
        <p:spPr bwMode="auto">
          <a:xfrm>
            <a:off x="4716016" y="5805264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dirty="0" smtClean="0">
                <a:latin typeface="+mj-lt"/>
              </a:rPr>
              <a:t>t</a:t>
            </a:r>
            <a:r>
              <a:rPr lang="en-US" sz="2000" b="1" baseline="-25000" dirty="0" smtClean="0">
                <a:latin typeface="+mj-lt"/>
              </a:rPr>
              <a:t>0</a:t>
            </a:r>
            <a:endParaRPr lang="en-US" sz="2000" b="1" baseline="-25000" dirty="0">
              <a:latin typeface="+mj-lt"/>
            </a:endParaRPr>
          </a:p>
        </p:txBody>
      </p:sp>
      <p:cxnSp>
        <p:nvCxnSpPr>
          <p:cNvPr id="45" name="Straight Connector 44"/>
          <p:cNvCxnSpPr/>
          <p:nvPr/>
        </p:nvCxnSpPr>
        <p:spPr bwMode="auto">
          <a:xfrm>
            <a:off x="4860032" y="2780928"/>
            <a:ext cx="3852424" cy="3024337"/>
          </a:xfrm>
          <a:prstGeom prst="line">
            <a:avLst/>
          </a:prstGeom>
          <a:solidFill>
            <a:schemeClr val="bg1"/>
          </a:solidFill>
          <a:ln w="38100" cap="flat" cmpd="sng" algn="ctr">
            <a:solidFill>
              <a:srgbClr val="FF3300"/>
            </a:solidFill>
            <a:prstDash val="solid"/>
            <a:round/>
            <a:headEnd type="none" w="med" len="med"/>
            <a:tailEnd type="none" w="med" len="med"/>
          </a:ln>
          <a:effectLst/>
        </p:spPr>
      </p:cxnSp>
      <p:sp>
        <p:nvSpPr>
          <p:cNvPr id="46" name="Line 28"/>
          <p:cNvSpPr>
            <a:spLocks noChangeShapeType="1"/>
          </p:cNvSpPr>
          <p:nvPr/>
        </p:nvSpPr>
        <p:spPr bwMode="auto">
          <a:xfrm>
            <a:off x="6482308" y="4098280"/>
            <a:ext cx="0" cy="1764000"/>
          </a:xfrm>
          <a:prstGeom prst="line">
            <a:avLst/>
          </a:prstGeom>
          <a:noFill/>
          <a:ln w="9525">
            <a:solidFill>
              <a:srgbClr val="333333"/>
            </a:solidFill>
            <a:prstDash val="dash"/>
            <a:round/>
            <a:headEnd/>
            <a:tailEnd/>
          </a:ln>
          <a:effectLst/>
        </p:spPr>
        <p:txBody>
          <a:bodyPr wrap="none"/>
          <a:lstStyle/>
          <a:p>
            <a:endParaRPr lang="en-US"/>
          </a:p>
        </p:txBody>
      </p:sp>
      <p:sp>
        <p:nvSpPr>
          <p:cNvPr id="47" name="Text Box 31"/>
          <p:cNvSpPr txBox="1">
            <a:spLocks noChangeArrowheads="1"/>
          </p:cNvSpPr>
          <p:nvPr/>
        </p:nvSpPr>
        <p:spPr bwMode="auto">
          <a:xfrm>
            <a:off x="3851920" y="3824213"/>
            <a:ext cx="8636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</a:pPr>
            <a:r>
              <a:rPr lang="en-US" sz="2000" b="1" dirty="0" err="1" smtClean="0">
                <a:solidFill>
                  <a:srgbClr val="7030A0"/>
                </a:solidFill>
                <a:latin typeface="+mj-lt"/>
              </a:rPr>
              <a:t>lnC</a:t>
            </a:r>
            <a:endParaRPr lang="en-US" sz="2000" b="1" baseline="-25000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48" name="Text Box 32"/>
          <p:cNvSpPr txBox="1">
            <a:spLocks noChangeArrowheads="1"/>
          </p:cNvSpPr>
          <p:nvPr/>
        </p:nvSpPr>
        <p:spPr bwMode="auto">
          <a:xfrm>
            <a:off x="6372200" y="5832159"/>
            <a:ext cx="1440160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r>
              <a:rPr lang="en-US" sz="2000" b="1" dirty="0" smtClean="0">
                <a:solidFill>
                  <a:srgbClr val="7030A0"/>
                </a:solidFill>
                <a:latin typeface="+mj-lt"/>
              </a:rPr>
              <a:t>t</a:t>
            </a:r>
            <a:endParaRPr lang="en-US" sz="2000" b="1" baseline="-25000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5796136" y="1772816"/>
            <a:ext cx="2952328" cy="23493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buNone/>
            </a:pPr>
            <a:r>
              <a:rPr lang="en-US" sz="2200" dirty="0" err="1" smtClean="0">
                <a:latin typeface="+mn-lt"/>
                <a:ea typeface="YUDutchR" charset="0"/>
                <a:cs typeface="Times New Roman" pitchFamily="18" charset="0"/>
              </a:rPr>
              <a:t>lnC</a:t>
            </a:r>
            <a:r>
              <a:rPr lang="sr-Latn-CS" sz="2200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dirty="0" smtClean="0">
                <a:latin typeface="+mn-lt"/>
                <a:ea typeface="YUDutchR" charset="0"/>
                <a:cs typeface="Times New Roman" pitchFamily="18" charset="0"/>
              </a:rPr>
              <a:t>= </a:t>
            </a:r>
            <a:r>
              <a:rPr lang="en-US" sz="2200" dirty="0" smtClean="0">
                <a:latin typeface="+mn-lt"/>
                <a:ea typeface="YUDutchR" charset="0"/>
                <a:cs typeface="Times New Roman" pitchFamily="18" charset="0"/>
                <a:sym typeface="Symbol" pitchFamily="18" charset="2"/>
              </a:rPr>
              <a:t></a:t>
            </a:r>
            <a:r>
              <a:rPr lang="en-US" sz="2200" dirty="0" smtClean="0">
                <a:latin typeface="+mn-lt"/>
                <a:cs typeface="Times New Roman" pitchFamily="18" charset="0"/>
              </a:rPr>
              <a:t> </a:t>
            </a:r>
            <a:r>
              <a:rPr lang="sr-Latn-CS" sz="2200" dirty="0" smtClean="0">
                <a:latin typeface="+mn-lt"/>
                <a:cs typeface="Times New Roman" pitchFamily="18" charset="0"/>
              </a:rPr>
              <a:t>k</a:t>
            </a:r>
            <a:r>
              <a:rPr lang="en-US" sz="2200" dirty="0" smtClean="0"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dirty="0" smtClean="0">
                <a:latin typeface="+mn-lt"/>
                <a:cs typeface="Times New Roman" pitchFamily="18" charset="0"/>
              </a:rPr>
              <a:t>t + lnC</a:t>
            </a:r>
            <a:r>
              <a:rPr lang="en-US" sz="2200" baseline="-30000" dirty="0" smtClean="0">
                <a:latin typeface="+mn-lt"/>
                <a:cs typeface="Times New Roman" pitchFamily="18" charset="0"/>
              </a:rPr>
              <a:t>0</a:t>
            </a:r>
            <a:endParaRPr lang="sr-Cyrl-RS" sz="2200" baseline="-30000" dirty="0" smtClean="0">
              <a:latin typeface="+mn-lt"/>
              <a:cs typeface="Times New Roman" pitchFamily="18" charset="0"/>
            </a:endParaRPr>
          </a:p>
          <a:p>
            <a:pPr algn="r">
              <a:buNone/>
            </a:pPr>
            <a:endParaRPr lang="sr-Cyrl-RS" sz="2200" baseline="-30000" dirty="0" smtClean="0">
              <a:latin typeface="+mn-lt"/>
              <a:cs typeface="Times New Roman" pitchFamily="18" charset="0"/>
            </a:endParaRPr>
          </a:p>
          <a:p>
            <a:pPr algn="r"/>
            <a:r>
              <a:rPr lang="en-US" sz="2200" b="1" dirty="0" smtClean="0">
                <a:latin typeface="+mn-lt"/>
                <a:ea typeface="YUDutchR" charset="0"/>
                <a:cs typeface="Times New Roman" pitchFamily="18" charset="0"/>
              </a:rPr>
              <a:t>C</a:t>
            </a:r>
            <a:r>
              <a:rPr lang="sr-Latn-CS" sz="2200" b="1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+mn-lt"/>
                <a:ea typeface="YUDutchR" charset="0"/>
                <a:cs typeface="Times New Roman" pitchFamily="18" charset="0"/>
              </a:rPr>
              <a:t>=</a:t>
            </a:r>
            <a:r>
              <a:rPr lang="sr-Latn-CS" sz="2200" b="1" dirty="0" smtClean="0">
                <a:latin typeface="+mn-lt"/>
                <a:ea typeface="YUDutchR" charset="0"/>
                <a:cs typeface="Times New Roman" pitchFamily="18" charset="0"/>
              </a:rPr>
              <a:t> 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C</a:t>
            </a:r>
            <a:r>
              <a:rPr lang="en-US" sz="2200" b="1" baseline="-30000" dirty="0" smtClean="0">
                <a:latin typeface="+mn-lt"/>
                <a:cs typeface="Times New Roman" pitchFamily="18" charset="0"/>
              </a:rPr>
              <a:t>0</a:t>
            </a:r>
            <a:r>
              <a:rPr lang="en-US" sz="2200" b="1" dirty="0" smtClean="0"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dirty="0" smtClean="0">
                <a:latin typeface="+mn-lt"/>
                <a:cs typeface="Times New Roman" pitchFamily="18" charset="0"/>
              </a:rPr>
              <a:t>e</a:t>
            </a:r>
            <a:r>
              <a:rPr lang="en-US" sz="2200" b="1" baseline="30000" dirty="0" smtClean="0">
                <a:latin typeface="+mn-lt"/>
                <a:cs typeface="Times New Roman" pitchFamily="18" charset="0"/>
                <a:sym typeface="Symbol" pitchFamily="18" charset="2"/>
              </a:rPr>
              <a:t></a:t>
            </a:r>
            <a:r>
              <a:rPr lang="sr-Latn-CS" sz="2200" b="1" baseline="30000" dirty="0" smtClean="0">
                <a:latin typeface="+mn-lt"/>
                <a:cs typeface="Times New Roman" pitchFamily="18" charset="0"/>
              </a:rPr>
              <a:t>k</a:t>
            </a:r>
            <a:r>
              <a:rPr lang="en-US" sz="2200" b="1" baseline="30000" dirty="0" smtClean="0">
                <a:latin typeface="+mn-lt"/>
                <a:cs typeface="Times New Roman" pitchFamily="18" charset="0"/>
                <a:sym typeface="Symbol" pitchFamily="18" charset="2"/>
              </a:rPr>
              <a:t></a:t>
            </a:r>
            <a:r>
              <a:rPr lang="en-US" sz="2200" b="1" baseline="30000" dirty="0" smtClean="0">
                <a:latin typeface="+mn-lt"/>
                <a:cs typeface="Times New Roman" pitchFamily="18" charset="0"/>
              </a:rPr>
              <a:t>t</a:t>
            </a:r>
            <a:endParaRPr lang="sr-Cyrl-RS" sz="2200" b="1" baseline="30000" dirty="0" smtClean="0">
              <a:latin typeface="+mn-lt"/>
              <a:cs typeface="Times New Roman" pitchFamily="18" charset="0"/>
            </a:endParaRPr>
          </a:p>
          <a:p>
            <a:pPr algn="r"/>
            <a:r>
              <a:rPr lang="sr-Cyrl-RS" sz="2200" b="1" dirty="0" smtClean="0">
                <a:latin typeface="+mn-lt"/>
                <a:cs typeface="Times New Roman" pitchFamily="18" charset="0"/>
              </a:rPr>
              <a:t>  </a:t>
            </a:r>
          </a:p>
          <a:p>
            <a:pPr algn="r"/>
            <a:r>
              <a:rPr lang="sr-Latn-CS" sz="2200" dirty="0" smtClean="0">
                <a:latin typeface="+mn-lt"/>
                <a:cs typeface="Times New Roman" pitchFamily="18" charset="0"/>
              </a:rPr>
              <a:t>k</a:t>
            </a:r>
            <a:r>
              <a:rPr lang="en-US" sz="2200" dirty="0" smtClean="0">
                <a:latin typeface="+mn-lt"/>
              </a:rPr>
              <a:t> = (</a:t>
            </a:r>
            <a:r>
              <a:rPr lang="sr-Latn-CS" sz="2200" dirty="0" smtClean="0">
                <a:solidFill>
                  <a:srgbClr val="003D62"/>
                </a:solidFill>
                <a:latin typeface="Calibri"/>
              </a:rPr>
              <a:t>lnC</a:t>
            </a:r>
            <a:r>
              <a:rPr lang="en-US" sz="2200" baseline="-25000" dirty="0" smtClean="0">
                <a:solidFill>
                  <a:srgbClr val="003D62"/>
                </a:solidFill>
                <a:latin typeface="Calibri"/>
              </a:rPr>
              <a:t>0</a:t>
            </a:r>
            <a:r>
              <a:rPr lang="sr-Latn-CS" sz="2200" baseline="-25000" dirty="0" smtClean="0">
                <a:solidFill>
                  <a:srgbClr val="003D62"/>
                </a:solidFill>
                <a:latin typeface="Calibri"/>
              </a:rPr>
              <a:t> </a:t>
            </a:r>
            <a:r>
              <a:rPr lang="sr-Latn-CS" sz="2200" dirty="0" smtClean="0">
                <a:solidFill>
                  <a:srgbClr val="003D62"/>
                </a:solidFill>
                <a:latin typeface="Calibri"/>
              </a:rPr>
              <a:t>– lnC</a:t>
            </a:r>
            <a:r>
              <a:rPr lang="en-US" sz="2200" baseline="-25000" dirty="0" smtClean="0">
                <a:solidFill>
                  <a:srgbClr val="003D62"/>
                </a:solidFill>
                <a:latin typeface="Calibri"/>
              </a:rPr>
              <a:t>1</a:t>
            </a:r>
            <a:r>
              <a:rPr lang="en-US" sz="2200" dirty="0" smtClean="0">
                <a:solidFill>
                  <a:srgbClr val="003D62"/>
                </a:solidFill>
                <a:latin typeface="Calibri"/>
              </a:rPr>
              <a:t>)/</a:t>
            </a:r>
            <a:r>
              <a:rPr lang="sr-Cyrl-RS" sz="2200" dirty="0" smtClean="0">
                <a:solidFill>
                  <a:srgbClr val="003D62"/>
                </a:solidFill>
                <a:latin typeface="Calibri"/>
              </a:rPr>
              <a:t>(</a:t>
            </a:r>
            <a:r>
              <a:rPr lang="en-US" sz="2200" dirty="0" smtClean="0">
                <a:solidFill>
                  <a:srgbClr val="003D62"/>
                </a:solidFill>
                <a:latin typeface="Calibri"/>
                <a:cs typeface="Times New Roman" pitchFamily="18" charset="0"/>
              </a:rPr>
              <a:t>t</a:t>
            </a:r>
            <a:r>
              <a:rPr lang="sr-Cyrl-RS" sz="2200" baseline="-25000" dirty="0" smtClean="0">
                <a:solidFill>
                  <a:srgbClr val="003D62"/>
                </a:solidFill>
                <a:latin typeface="Calibri"/>
                <a:cs typeface="Times New Roman" pitchFamily="18" charset="0"/>
              </a:rPr>
              <a:t>1</a:t>
            </a:r>
            <a:r>
              <a:rPr lang="sr-Cyrl-RS" sz="2200" dirty="0" smtClean="0">
                <a:solidFill>
                  <a:srgbClr val="003D62"/>
                </a:solidFill>
                <a:latin typeface="Calibri"/>
                <a:cs typeface="Times New Roman" pitchFamily="18" charset="0"/>
              </a:rPr>
              <a:t>-</a:t>
            </a:r>
            <a:r>
              <a:rPr lang="en-US" sz="2200" dirty="0" smtClean="0">
                <a:solidFill>
                  <a:srgbClr val="003D62"/>
                </a:solidFill>
                <a:latin typeface="Calibri"/>
                <a:cs typeface="Times New Roman" pitchFamily="18" charset="0"/>
              </a:rPr>
              <a:t> t</a:t>
            </a:r>
            <a:r>
              <a:rPr lang="sr-Cyrl-RS" sz="2200" baseline="-25000" dirty="0" smtClean="0">
                <a:solidFill>
                  <a:srgbClr val="003D62"/>
                </a:solidFill>
                <a:latin typeface="Calibri"/>
                <a:cs typeface="Times New Roman" pitchFamily="18" charset="0"/>
              </a:rPr>
              <a:t>0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)</a:t>
            </a:r>
          </a:p>
          <a:p>
            <a:pPr algn="r"/>
            <a:endParaRPr lang="sr-Cyrl-RS" sz="2200" dirty="0" smtClean="0">
              <a:latin typeface="+mn-lt"/>
              <a:cs typeface="Times New Roman" pitchFamily="18" charset="0"/>
            </a:endParaRPr>
          </a:p>
          <a:p>
            <a:pPr algn="r"/>
            <a:r>
              <a:rPr lang="en-US" sz="2200" b="1" kern="0" dirty="0" err="1" smtClean="0">
                <a:solidFill>
                  <a:srgbClr val="003D62"/>
                </a:solidFill>
                <a:latin typeface="+mn-lt"/>
                <a:ea typeface="+mn-ea"/>
              </a:rPr>
              <a:t>Vd</a:t>
            </a:r>
            <a:r>
              <a:rPr lang="en-US" sz="2200" b="1" kern="0" dirty="0" smtClean="0">
                <a:solidFill>
                  <a:srgbClr val="003D62"/>
                </a:solidFill>
                <a:latin typeface="+mn-lt"/>
                <a:ea typeface="+mn-ea"/>
              </a:rPr>
              <a:t>=D/C</a:t>
            </a:r>
            <a:r>
              <a:rPr lang="en-US" sz="2200" b="1" kern="0" baseline="-25000" dirty="0" smtClean="0">
                <a:solidFill>
                  <a:srgbClr val="003D62"/>
                </a:solidFill>
                <a:latin typeface="+mn-lt"/>
                <a:ea typeface="+mn-ea"/>
              </a:rPr>
              <a:t>0</a:t>
            </a:r>
            <a:r>
              <a:rPr lang="sr-Cyrl-RS" sz="2200" dirty="0" smtClean="0">
                <a:latin typeface="+mn-lt"/>
                <a:cs typeface="Times New Roman" pitchFamily="18" charset="0"/>
              </a:rPr>
              <a:t> </a:t>
            </a:r>
            <a:r>
              <a:rPr lang="en-US" sz="2200" dirty="0" smtClean="0">
                <a:latin typeface="+mn-lt"/>
                <a:cs typeface="Times New Roman" pitchFamily="18" charset="0"/>
              </a:rPr>
              <a:t> </a:t>
            </a:r>
            <a:r>
              <a:rPr lang="sr-Latn-CS" sz="2200" dirty="0" smtClean="0">
                <a:latin typeface="+mn-lt"/>
                <a:cs typeface="Times New Roman" pitchFamily="18" charset="0"/>
              </a:rPr>
              <a:t> </a:t>
            </a:r>
            <a:r>
              <a:rPr lang="sr-Cyrl-RS" sz="2200" b="1" dirty="0" smtClean="0">
                <a:latin typeface="+mn-lt"/>
                <a:cs typeface="Times New Roman" pitchFamily="18" charset="0"/>
              </a:rPr>
              <a:t>  </a:t>
            </a:r>
          </a:p>
        </p:txBody>
      </p:sp>
      <p:sp>
        <p:nvSpPr>
          <p:cNvPr id="50" name="Line 6"/>
          <p:cNvSpPr>
            <a:spLocks noChangeShapeType="1"/>
          </p:cNvSpPr>
          <p:nvPr/>
        </p:nvSpPr>
        <p:spPr bwMode="auto">
          <a:xfrm>
            <a:off x="4787110" y="4509120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1" name="Line 7"/>
          <p:cNvSpPr>
            <a:spLocks noChangeShapeType="1"/>
          </p:cNvSpPr>
          <p:nvPr/>
        </p:nvSpPr>
        <p:spPr bwMode="auto">
          <a:xfrm>
            <a:off x="4787110" y="3789040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3" name="Line 9"/>
          <p:cNvSpPr>
            <a:spLocks noChangeShapeType="1"/>
          </p:cNvSpPr>
          <p:nvPr/>
        </p:nvSpPr>
        <p:spPr bwMode="auto">
          <a:xfrm>
            <a:off x="4787110" y="3284984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4" name="Line 10"/>
          <p:cNvSpPr>
            <a:spLocks noChangeShapeType="1"/>
          </p:cNvSpPr>
          <p:nvPr/>
        </p:nvSpPr>
        <p:spPr bwMode="auto">
          <a:xfrm>
            <a:off x="4787110" y="2852936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5" name="Line 11"/>
          <p:cNvSpPr>
            <a:spLocks noChangeShapeType="1"/>
          </p:cNvSpPr>
          <p:nvPr/>
        </p:nvSpPr>
        <p:spPr bwMode="auto">
          <a:xfrm>
            <a:off x="4787110" y="2492896"/>
            <a:ext cx="127000" cy="0"/>
          </a:xfrm>
          <a:prstGeom prst="line">
            <a:avLst/>
          </a:prstGeom>
          <a:noFill/>
          <a:ln w="23813">
            <a:solidFill>
              <a:srgbClr val="003D62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58" name="Rectangle 57"/>
          <p:cNvSpPr/>
          <p:nvPr/>
        </p:nvSpPr>
        <p:spPr bwMode="auto">
          <a:xfrm>
            <a:off x="7308304" y="2276872"/>
            <a:ext cx="1512168" cy="576064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  <p:sp>
        <p:nvSpPr>
          <p:cNvPr id="59" name="Rectangle 58"/>
          <p:cNvSpPr/>
          <p:nvPr/>
        </p:nvSpPr>
        <p:spPr bwMode="auto">
          <a:xfrm>
            <a:off x="7452320" y="3645024"/>
            <a:ext cx="1296144" cy="504056"/>
          </a:xfrm>
          <a:prstGeom prst="rect">
            <a:avLst/>
          </a:prstGeom>
          <a:noFill/>
          <a:ln w="9525" cap="flat" cmpd="sng" algn="ctr">
            <a:solidFill>
              <a:srgbClr val="333333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en-US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ahoma" pitchFamily="34" charset="0"/>
              <a:ea typeface="新細明體" pitchFamily="18" charset="-12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једним одељком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1" indent="-342900">
              <a:buClr>
                <a:schemeClr val="tx1"/>
              </a:buClr>
            </a:pPr>
            <a:r>
              <a:rPr lang="sr-Cyrl-RS" sz="2400" dirty="0" smtClean="0"/>
              <a:t>Модел не подразумева да је концентрација лека иста у свим деловима организма, већ да су концентрације у равнотежи, па концентрација у плазми квантитативно рефлектује концентрације у другим органима</a:t>
            </a:r>
          </a:p>
          <a:p>
            <a:pPr marL="342900" lvl="1" indent="-342900">
              <a:buClr>
                <a:schemeClr val="tx1"/>
              </a:buClr>
            </a:pPr>
            <a:r>
              <a:rPr lang="sr-Cyrl-RS" sz="2400" dirty="0" smtClean="0"/>
              <a:t>Како је најједноставнији, кад год је могуће он се користи за процену фармакокинетских параметара</a:t>
            </a:r>
            <a:endParaRPr lang="en-US" sz="2400" dirty="0" smtClean="0"/>
          </a:p>
          <a:p>
            <a:pPr lvl="1"/>
            <a:r>
              <a:rPr lang="sr-Cyrl-RS" dirty="0" smtClean="0"/>
              <a:t>најбоље објашњава фармакокинетику лекова који се не дистрибуирају екстраваскуларно (нпр. аминогликозиди)</a:t>
            </a:r>
          </a:p>
          <a:p>
            <a:pPr lvl="1"/>
            <a:r>
              <a:rPr lang="sr-Cyrl-RS" dirty="0" smtClean="0"/>
              <a:t>најмање је од користи када лек показује афинитет ка неком одређеном ткиву, у ком се акумулира при поновљеним дозама (нпр. дигоксин)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Cyrl-RS" b="1" dirty="0" smtClean="0"/>
              <a:t>Модел са два одељка</a:t>
            </a:r>
            <a:r>
              <a:rPr lang="sr-Cyrl-RS" dirty="0" smtClean="0"/>
              <a:t/>
            </a:r>
            <a:br>
              <a:rPr lang="sr-Cyrl-RS" dirty="0" smtClean="0"/>
            </a:br>
            <a:r>
              <a:rPr lang="en-US" dirty="0" smtClean="0"/>
              <a:t> </a:t>
            </a:r>
            <a:r>
              <a:rPr lang="sr-Cyrl-RS" dirty="0" smtClean="0"/>
              <a:t>(</a:t>
            </a:r>
            <a:r>
              <a:rPr lang="en-US" i="1" dirty="0" smtClean="0"/>
              <a:t>two compartment model</a:t>
            </a:r>
            <a:r>
              <a:rPr lang="sr-Cyrl-RS" dirty="0" smtClean="0"/>
              <a:t>)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sr-Cyrl-RS" dirty="0" smtClean="0"/>
              <a:t>Посматра организам као спој два кинетички хомогена одељка: </a:t>
            </a:r>
          </a:p>
          <a:p>
            <a:pPr lvl="1"/>
            <a:r>
              <a:rPr lang="sr-Cyrl-RS" dirty="0" smtClean="0"/>
              <a:t>централни одељак чине добро прокрвљена ткива (крв, срце, плућа, јетра, бубрези и мозак)</a:t>
            </a:r>
          </a:p>
          <a:p>
            <a:pPr lvl="1"/>
            <a:r>
              <a:rPr lang="sr-Cyrl-RS" dirty="0" smtClean="0"/>
              <a:t>периферни одељак чине мање прокрвљена ткива (масно, мишићно, коштано ткиво и кожа)</a:t>
            </a:r>
          </a:p>
          <a:p>
            <a:r>
              <a:rPr lang="sr-Cyrl-RS" dirty="0" smtClean="0"/>
              <a:t>Након примене лек доспева у централни одељак, из њега се дистрибуира у периферни, одатле враћа назад у централни и из централног* се елиминише</a:t>
            </a:r>
          </a:p>
          <a:p>
            <a:pPr lvl="1"/>
            <a:r>
              <a:rPr lang="sr-Cyrl-RS" dirty="0" smtClean="0"/>
              <a:t>сви процеси се одвијају по кинетици првог реда</a:t>
            </a:r>
          </a:p>
          <a:p>
            <a:pPr lvl="1"/>
            <a:r>
              <a:rPr lang="sr-Cyrl-RS" dirty="0" smtClean="0"/>
              <a:t>равнотежа између одељака се не успоставља одмах</a:t>
            </a:r>
          </a:p>
          <a:p>
            <a:pPr algn="ctr">
              <a:buNone/>
            </a:pPr>
            <a:r>
              <a:rPr lang="sr-Cyrl-RS" sz="1800" dirty="0" smtClean="0"/>
              <a:t>* неке врсте елиминације се дешавају у свим одељцима, нпр. спонтана деградација цисатракуријума (</a:t>
            </a:r>
            <a:r>
              <a:rPr lang="en-US" sz="1800" i="1" dirty="0" smtClean="0"/>
              <a:t>Hofmann</a:t>
            </a:r>
            <a:r>
              <a:rPr lang="en-US" sz="1800" dirty="0" smtClean="0"/>
              <a:t> </a:t>
            </a:r>
            <a:r>
              <a:rPr lang="sr-Cyrl-RS" sz="1800" dirty="0" smtClean="0"/>
              <a:t>елиминација 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два одељка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r-Cyrl-RS" dirty="0" smtClean="0"/>
          </a:p>
          <a:p>
            <a:endParaRPr lang="sr-Cyrl-RS" dirty="0" smtClean="0"/>
          </a:p>
        </p:txBody>
      </p:sp>
      <p:grpSp>
        <p:nvGrpSpPr>
          <p:cNvPr id="23" name="Group 22"/>
          <p:cNvGrpSpPr/>
          <p:nvPr/>
        </p:nvGrpSpPr>
        <p:grpSpPr>
          <a:xfrm>
            <a:off x="251520" y="1844824"/>
            <a:ext cx="8640960" cy="3823975"/>
            <a:chOff x="251520" y="2708920"/>
            <a:chExt cx="8640960" cy="3823975"/>
          </a:xfrm>
        </p:grpSpPr>
        <p:grpSp>
          <p:nvGrpSpPr>
            <p:cNvPr id="2" name="Group 4"/>
            <p:cNvGrpSpPr/>
            <p:nvPr/>
          </p:nvGrpSpPr>
          <p:grpSpPr>
            <a:xfrm>
              <a:off x="1403648" y="5221649"/>
              <a:ext cx="6264696" cy="1311246"/>
              <a:chOff x="1403648" y="2852936"/>
              <a:chExt cx="6264696" cy="1311246"/>
            </a:xfrm>
          </p:grpSpPr>
          <p:sp>
            <p:nvSpPr>
              <p:cNvPr id="7" name="Rectangle 6"/>
              <p:cNvSpPr/>
              <p:nvPr/>
            </p:nvSpPr>
            <p:spPr bwMode="auto">
              <a:xfrm>
                <a:off x="3131840" y="2852936"/>
                <a:ext cx="2808312" cy="1260000"/>
              </a:xfrm>
              <a:prstGeom prst="rect">
                <a:avLst/>
              </a:prstGeom>
              <a:solidFill>
                <a:srgbClr val="FFFFCC"/>
              </a:solidFill>
              <a:ln w="9525" cap="flat" cmpd="sng" algn="ctr">
                <a:solidFill>
                  <a:srgbClr val="333333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ea typeface="新細明體" pitchFamily="18" charset="-120"/>
                </a:endParaRPr>
              </a:p>
            </p:txBody>
          </p:sp>
          <p:cxnSp>
            <p:nvCxnSpPr>
              <p:cNvPr id="8" name="Straight Arrow Connector 7"/>
              <p:cNvCxnSpPr/>
              <p:nvPr/>
            </p:nvCxnSpPr>
            <p:spPr bwMode="auto">
              <a:xfrm>
                <a:off x="1547664" y="3508559"/>
                <a:ext cx="1440160" cy="0"/>
              </a:xfrm>
              <a:prstGeom prst="straightConnector1">
                <a:avLst/>
              </a:prstGeom>
              <a:solidFill>
                <a:schemeClr val="bg1"/>
              </a:solidFill>
              <a:ln w="28575" cap="flat" cmpd="sng" algn="ctr">
                <a:solidFill>
                  <a:srgbClr val="333333"/>
                </a:solidFill>
                <a:prstDash val="solid"/>
                <a:round/>
                <a:headEnd type="none" w="med" len="med"/>
                <a:tailEnd type="triangle" w="lg" len="lg"/>
              </a:ln>
              <a:effectLst/>
            </p:spPr>
          </p:cxnSp>
          <p:cxnSp>
            <p:nvCxnSpPr>
              <p:cNvPr id="9" name="Straight Arrow Connector 8"/>
              <p:cNvCxnSpPr/>
              <p:nvPr/>
            </p:nvCxnSpPr>
            <p:spPr bwMode="auto">
              <a:xfrm>
                <a:off x="6084168" y="3508559"/>
                <a:ext cx="1440160" cy="0"/>
              </a:xfrm>
              <a:prstGeom prst="straightConnector1">
                <a:avLst/>
              </a:prstGeom>
              <a:solidFill>
                <a:schemeClr val="bg1"/>
              </a:solidFill>
              <a:ln w="28575" cap="flat" cmpd="sng" algn="ctr">
                <a:solidFill>
                  <a:srgbClr val="333333"/>
                </a:solidFill>
                <a:prstDash val="solid"/>
                <a:round/>
                <a:headEnd type="none" w="med" len="med"/>
                <a:tailEnd type="triangle" w="lg" len="lg"/>
              </a:ln>
              <a:effectLst/>
            </p:spPr>
          </p:cxnSp>
          <p:sp>
            <p:nvSpPr>
              <p:cNvPr id="10" name="TextBox 9"/>
              <p:cNvSpPr txBox="1"/>
              <p:nvPr/>
            </p:nvSpPr>
            <p:spPr>
              <a:xfrm>
                <a:off x="1403648" y="3150653"/>
                <a:ext cx="158417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b="1" dirty="0" smtClean="0">
                    <a:latin typeface="+mn-lt"/>
                  </a:rPr>
                  <a:t>D</a:t>
                </a:r>
                <a:r>
                  <a:rPr lang="en-US" sz="2000" dirty="0" smtClean="0">
                    <a:latin typeface="+mn-lt"/>
                  </a:rPr>
                  <a:t> </a:t>
                </a:r>
              </a:p>
              <a:p>
                <a:pPr algn="ctr"/>
                <a:r>
                  <a:rPr lang="en-US" sz="2000" dirty="0" smtClean="0">
                    <a:latin typeface="+mn-lt"/>
                  </a:rPr>
                  <a:t>(</a:t>
                </a:r>
                <a:r>
                  <a:rPr lang="sr-Cyrl-RS" sz="2000" dirty="0" smtClean="0">
                    <a:latin typeface="+mn-lt"/>
                  </a:rPr>
                  <a:t>доза лека</a:t>
                </a:r>
                <a:r>
                  <a:rPr lang="en-US" sz="2000" dirty="0" smtClean="0">
                    <a:latin typeface="+mn-lt"/>
                  </a:rPr>
                  <a:t>)</a:t>
                </a:r>
                <a:endParaRPr lang="en-US" sz="2000" dirty="0">
                  <a:latin typeface="+mn-lt"/>
                </a:endParaRPr>
              </a:p>
            </p:txBody>
          </p:sp>
          <p:sp>
            <p:nvSpPr>
              <p:cNvPr id="11" name="TextBox 10"/>
              <p:cNvSpPr txBox="1"/>
              <p:nvPr/>
            </p:nvSpPr>
            <p:spPr>
              <a:xfrm>
                <a:off x="3131840" y="3148519"/>
                <a:ext cx="2808312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sr-Cyrl-RS" sz="2000" b="1" dirty="0" smtClean="0">
                    <a:latin typeface="+mn-lt"/>
                  </a:rPr>
                  <a:t>ЦЕНТРАЛНИ </a:t>
                </a:r>
              </a:p>
              <a:p>
                <a:pPr algn="ctr"/>
                <a:r>
                  <a:rPr lang="sr-Cyrl-RS" sz="2000" b="1" dirty="0" smtClean="0">
                    <a:latin typeface="+mn-lt"/>
                  </a:rPr>
                  <a:t>ОДЕЉАК</a:t>
                </a:r>
                <a:endParaRPr lang="en-US" sz="2000" dirty="0">
                  <a:latin typeface="+mn-lt"/>
                </a:endParaRPr>
              </a:p>
            </p:txBody>
          </p:sp>
          <p:sp>
            <p:nvSpPr>
              <p:cNvPr id="12" name="TextBox 11"/>
              <p:cNvSpPr txBox="1"/>
              <p:nvPr/>
            </p:nvSpPr>
            <p:spPr>
              <a:xfrm>
                <a:off x="5868144" y="3148519"/>
                <a:ext cx="1800200" cy="101566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b="1" dirty="0" smtClean="0">
                    <a:latin typeface="+mn-lt"/>
                  </a:rPr>
                  <a:t>k</a:t>
                </a:r>
                <a:r>
                  <a:rPr lang="en-US" sz="2000" dirty="0" smtClean="0">
                    <a:latin typeface="+mn-lt"/>
                  </a:rPr>
                  <a:t> </a:t>
                </a:r>
              </a:p>
              <a:p>
                <a:pPr algn="ctr"/>
                <a:r>
                  <a:rPr lang="en-US" sz="2000" dirty="0" smtClean="0">
                    <a:latin typeface="+mn-lt"/>
                  </a:rPr>
                  <a:t>(</a:t>
                </a:r>
                <a:r>
                  <a:rPr lang="sr-Cyrl-RS" sz="2000" dirty="0" smtClean="0">
                    <a:latin typeface="+mn-lt"/>
                  </a:rPr>
                  <a:t>константа елиминације</a:t>
                </a:r>
                <a:r>
                  <a:rPr lang="en-US" sz="2000" dirty="0" smtClean="0">
                    <a:latin typeface="+mn-lt"/>
                  </a:rPr>
                  <a:t>)</a:t>
                </a:r>
                <a:endParaRPr lang="en-US" sz="2000" dirty="0">
                  <a:latin typeface="+mn-lt"/>
                </a:endParaRPr>
              </a:p>
            </p:txBody>
          </p:sp>
        </p:grpSp>
        <p:grpSp>
          <p:nvGrpSpPr>
            <p:cNvPr id="15" name="Group 14"/>
            <p:cNvGrpSpPr/>
            <p:nvPr/>
          </p:nvGrpSpPr>
          <p:grpSpPr>
            <a:xfrm>
              <a:off x="3059832" y="2708920"/>
              <a:ext cx="2880320" cy="1260000"/>
              <a:chOff x="3059832" y="2924944"/>
              <a:chExt cx="2880320" cy="1260000"/>
            </a:xfrm>
          </p:grpSpPr>
          <p:sp>
            <p:nvSpPr>
              <p:cNvPr id="13" name="Rectangle 12"/>
              <p:cNvSpPr/>
              <p:nvPr/>
            </p:nvSpPr>
            <p:spPr bwMode="auto">
              <a:xfrm>
                <a:off x="3059832" y="2924944"/>
                <a:ext cx="2808312" cy="1260000"/>
              </a:xfrm>
              <a:prstGeom prst="rect">
                <a:avLst/>
              </a:prstGeom>
              <a:solidFill>
                <a:srgbClr val="FFFFCC"/>
              </a:solidFill>
              <a:ln w="9525" cap="flat" cmpd="sng" algn="ctr">
                <a:solidFill>
                  <a:srgbClr val="333333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</p:spPr>
            <p:txBody>
              <a:bodyPr vert="horz" wrap="non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en-US" sz="2400" b="0" i="0" u="none" strike="noStrike" cap="none" normalizeH="0" baseline="0" smtClean="0">
                  <a:ln>
                    <a:noFill/>
                  </a:ln>
                  <a:solidFill>
                    <a:schemeClr val="tx1"/>
                  </a:solidFill>
                  <a:effectLst/>
                  <a:latin typeface="Tahoma" pitchFamily="34" charset="0"/>
                  <a:ea typeface="新細明體" pitchFamily="18" charset="-120"/>
                </a:endParaRPr>
              </a:p>
            </p:txBody>
          </p:sp>
          <p:sp>
            <p:nvSpPr>
              <p:cNvPr id="14" name="TextBox 13"/>
              <p:cNvSpPr txBox="1"/>
              <p:nvPr/>
            </p:nvSpPr>
            <p:spPr>
              <a:xfrm>
                <a:off x="3131840" y="3212976"/>
                <a:ext cx="2808312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sr-Cyrl-RS" sz="2000" b="1" dirty="0" smtClean="0">
                    <a:latin typeface="+mn-lt"/>
                  </a:rPr>
                  <a:t>ПЕРИФЕРНИ </a:t>
                </a:r>
              </a:p>
              <a:p>
                <a:pPr algn="ctr"/>
                <a:r>
                  <a:rPr lang="sr-Cyrl-RS" sz="2000" b="1" dirty="0" smtClean="0">
                    <a:latin typeface="+mn-lt"/>
                  </a:rPr>
                  <a:t>ОДЕЉАК</a:t>
                </a:r>
                <a:endParaRPr lang="en-US" sz="2000" dirty="0">
                  <a:latin typeface="+mn-lt"/>
                </a:endParaRPr>
              </a:p>
            </p:txBody>
          </p:sp>
        </p:grpSp>
        <p:cxnSp>
          <p:nvCxnSpPr>
            <p:cNvPr id="18" name="Straight Arrow Connector 17"/>
            <p:cNvCxnSpPr/>
            <p:nvPr/>
          </p:nvCxnSpPr>
          <p:spPr bwMode="auto">
            <a:xfrm flipH="1" flipV="1">
              <a:off x="4347592" y="4149176"/>
              <a:ext cx="8384" cy="864000"/>
            </a:xfrm>
            <a:prstGeom prst="straightConnector1">
              <a:avLst/>
            </a:prstGeom>
            <a:solidFill>
              <a:schemeClr val="bg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triangle" w="lg" len="lg"/>
            </a:ln>
            <a:effectLst/>
          </p:spPr>
        </p:cxnSp>
        <p:cxnSp>
          <p:nvCxnSpPr>
            <p:cNvPr id="20" name="Straight Arrow Connector 19"/>
            <p:cNvCxnSpPr/>
            <p:nvPr/>
          </p:nvCxnSpPr>
          <p:spPr bwMode="auto">
            <a:xfrm flipH="1">
              <a:off x="4788024" y="4221184"/>
              <a:ext cx="8384" cy="864000"/>
            </a:xfrm>
            <a:prstGeom prst="straightConnector1">
              <a:avLst/>
            </a:prstGeom>
            <a:solidFill>
              <a:schemeClr val="bg1"/>
            </a:solidFill>
            <a:ln w="28575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triangle" w="lg" len="lg"/>
            </a:ln>
            <a:effectLst/>
          </p:spPr>
        </p:cxnSp>
        <p:sp>
          <p:nvSpPr>
            <p:cNvPr id="21" name="TextBox 20"/>
            <p:cNvSpPr txBox="1"/>
            <p:nvPr/>
          </p:nvSpPr>
          <p:spPr>
            <a:xfrm>
              <a:off x="251520" y="4077072"/>
              <a:ext cx="4040832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2000" b="1" dirty="0" smtClean="0">
                  <a:latin typeface="+mn-lt"/>
                </a:rPr>
                <a:t>k</a:t>
              </a:r>
              <a:r>
                <a:rPr lang="sr-Cyrl-RS" sz="2000" b="1" baseline="-25000" dirty="0" smtClean="0">
                  <a:latin typeface="+mn-lt"/>
                </a:rPr>
                <a:t>12</a:t>
              </a:r>
              <a:r>
                <a:rPr lang="en-US" sz="2000" dirty="0" smtClean="0">
                  <a:latin typeface="+mn-lt"/>
                </a:rPr>
                <a:t> </a:t>
              </a:r>
            </a:p>
            <a:p>
              <a:pPr algn="r"/>
              <a:r>
                <a:rPr lang="en-US" sz="2000" dirty="0" smtClean="0">
                  <a:latin typeface="+mn-lt"/>
                </a:rPr>
                <a:t>(</a:t>
              </a:r>
              <a:r>
                <a:rPr lang="sr-Cyrl-RS" sz="2000" dirty="0" smtClean="0">
                  <a:latin typeface="+mn-lt"/>
                </a:rPr>
                <a:t>константа трансфера из централног у периферни одељак</a:t>
              </a:r>
              <a:r>
                <a:rPr lang="en-US" sz="2000" dirty="0" smtClean="0">
                  <a:latin typeface="+mn-lt"/>
                </a:rPr>
                <a:t>)</a:t>
              </a:r>
              <a:endParaRPr lang="en-US" sz="2000" dirty="0">
                <a:latin typeface="+mn-lt"/>
              </a:endParaRPr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4851648" y="4077072"/>
              <a:ext cx="4040832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 smtClean="0">
                  <a:latin typeface="+mn-lt"/>
                </a:rPr>
                <a:t>k</a:t>
              </a:r>
              <a:r>
                <a:rPr lang="sr-Cyrl-RS" sz="2000" b="1" baseline="-25000" dirty="0" smtClean="0">
                  <a:latin typeface="+mn-lt"/>
                </a:rPr>
                <a:t>21</a:t>
              </a:r>
              <a:r>
                <a:rPr lang="en-US" sz="2000" dirty="0" smtClean="0">
                  <a:latin typeface="+mn-lt"/>
                </a:rPr>
                <a:t> </a:t>
              </a:r>
            </a:p>
            <a:p>
              <a:r>
                <a:rPr lang="en-US" sz="2000" dirty="0" smtClean="0">
                  <a:latin typeface="+mn-lt"/>
                </a:rPr>
                <a:t>(</a:t>
              </a:r>
              <a:r>
                <a:rPr lang="sr-Cyrl-RS" sz="2000" dirty="0" smtClean="0">
                  <a:latin typeface="+mn-lt"/>
                </a:rPr>
                <a:t>константа трансфера из </a:t>
              </a:r>
              <a:r>
                <a:rPr lang="sr-Cyrl-RS" sz="2000" dirty="0" smtClean="0">
                  <a:solidFill>
                    <a:srgbClr val="003D62"/>
                  </a:solidFill>
                  <a:latin typeface="Calibri"/>
                </a:rPr>
                <a:t>периферног у</a:t>
              </a:r>
              <a:r>
                <a:rPr lang="sr-Cyrl-RS" sz="2000" dirty="0" smtClean="0">
                  <a:latin typeface="+mn-lt"/>
                </a:rPr>
                <a:t> централни одељак</a:t>
              </a:r>
              <a:r>
                <a:rPr lang="en-US" sz="2000" dirty="0" smtClean="0">
                  <a:latin typeface="+mn-lt"/>
                </a:rPr>
                <a:t>)</a:t>
              </a:r>
              <a:endParaRPr lang="en-US" sz="2000" dirty="0">
                <a:latin typeface="+mn-lt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sr-Cyrl-RS" dirty="0" smtClean="0"/>
              <a:t>Модел са два одељка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sr-Cyrl-RS" dirty="0" smtClean="0"/>
              <a:t>Подразумева да се одмах након интравенске примене концентрација лека у централном одељку нагло смањује због елиминације из централног одељка и дистрибуције у периферни одељак, након чега долази до успостављања равнотеже између централног и периферног одељка, а даљи пад концентрације лека, који је знатно спорији, је условљен елиминацијом из централног одељка</a:t>
            </a:r>
          </a:p>
          <a:p>
            <a:pPr lvl="1"/>
            <a:r>
              <a:rPr lang="sr-Cyrl-RS" dirty="0" smtClean="0"/>
              <a:t>крива концентрација-време је биекспоненцијална</a:t>
            </a:r>
            <a:r>
              <a:rPr lang="en-US" dirty="0" smtClean="0"/>
              <a:t> </a:t>
            </a:r>
            <a:r>
              <a:rPr lang="sr-Cyrl-RS" dirty="0" smtClean="0"/>
              <a:t>тј. може се описати комбинацијом две експоненцијалне функције</a:t>
            </a:r>
          </a:p>
          <a:p>
            <a:pPr lvl="2"/>
            <a:r>
              <a:rPr lang="sr-Cyrl-RS" dirty="0" smtClean="0"/>
              <a:t>концентрација лека може се израчунати по угледу на једначину </a:t>
            </a:r>
            <a:r>
              <a:rPr lang="en-US" b="1" dirty="0" smtClean="0">
                <a:ea typeface="YUDutchR" charset="0"/>
                <a:cs typeface="Times New Roman" pitchFamily="18" charset="0"/>
              </a:rPr>
              <a:t>C</a:t>
            </a:r>
            <a:r>
              <a:rPr lang="sr-Latn-CS" b="1" dirty="0" smtClean="0">
                <a:ea typeface="YUDutchR" charset="0"/>
                <a:cs typeface="Times New Roman" pitchFamily="18" charset="0"/>
              </a:rPr>
              <a:t> </a:t>
            </a:r>
            <a:r>
              <a:rPr lang="en-US" b="1" dirty="0" smtClean="0">
                <a:ea typeface="YUDutchR" charset="0"/>
                <a:cs typeface="Times New Roman" pitchFamily="18" charset="0"/>
              </a:rPr>
              <a:t>=</a:t>
            </a:r>
            <a:r>
              <a:rPr lang="sr-Latn-CS" b="1" dirty="0" smtClean="0">
                <a:ea typeface="YUDutchR" charset="0"/>
                <a:cs typeface="Times New Roman" pitchFamily="18" charset="0"/>
              </a:rPr>
              <a:t> </a:t>
            </a:r>
            <a:r>
              <a:rPr lang="en-US" b="1" dirty="0" smtClean="0">
                <a:cs typeface="Times New Roman" pitchFamily="18" charset="0"/>
              </a:rPr>
              <a:t>C</a:t>
            </a:r>
            <a:r>
              <a:rPr lang="en-US" b="1" baseline="-30000" dirty="0" smtClean="0">
                <a:cs typeface="Times New Roman" pitchFamily="18" charset="0"/>
              </a:rPr>
              <a:t>0</a:t>
            </a:r>
            <a:r>
              <a:rPr lang="en-US" b="1" dirty="0" smtClean="0">
                <a:cs typeface="Times New Roman" pitchFamily="18" charset="0"/>
                <a:sym typeface="Symbol" pitchFamily="18" charset="2"/>
              </a:rPr>
              <a:t></a:t>
            </a:r>
            <a:r>
              <a:rPr lang="en-US" b="1" dirty="0" smtClean="0">
                <a:cs typeface="Times New Roman" pitchFamily="18" charset="0"/>
              </a:rPr>
              <a:t>e</a:t>
            </a:r>
            <a:r>
              <a:rPr lang="en-US" b="1" baseline="30000" dirty="0" smtClean="0">
                <a:cs typeface="Times New Roman" pitchFamily="18" charset="0"/>
                <a:sym typeface="Symbol" pitchFamily="18" charset="2"/>
              </a:rPr>
              <a:t></a:t>
            </a:r>
            <a:r>
              <a:rPr lang="sr-Latn-CS" b="1" baseline="30000" dirty="0" smtClean="0">
                <a:cs typeface="Times New Roman" pitchFamily="18" charset="0"/>
              </a:rPr>
              <a:t>k</a:t>
            </a:r>
            <a:r>
              <a:rPr lang="en-US" b="1" baseline="30000" dirty="0" smtClean="0">
                <a:cs typeface="Times New Roman" pitchFamily="18" charset="0"/>
                <a:sym typeface="Symbol" pitchFamily="18" charset="2"/>
              </a:rPr>
              <a:t></a:t>
            </a:r>
            <a:r>
              <a:rPr lang="en-US" b="1" baseline="30000" dirty="0" smtClean="0">
                <a:cs typeface="Times New Roman" pitchFamily="18" charset="0"/>
              </a:rPr>
              <a:t>t</a:t>
            </a:r>
            <a:r>
              <a:rPr lang="sr-Cyrl-RS" b="1" dirty="0" smtClean="0">
                <a:cs typeface="Times New Roman" pitchFamily="18" charset="0"/>
              </a:rPr>
              <a:t>  </a:t>
            </a:r>
            <a:r>
              <a:rPr lang="sr-Cyrl-RS" dirty="0" smtClean="0"/>
              <a:t>сабирањем компоненте која одговара дистрибуцији и компоненте која одговара елиминацији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lueprint">
  <a:themeElements>
    <a:clrScheme name="Blueprint 8">
      <a:dk1>
        <a:srgbClr val="003D62"/>
      </a:dk1>
      <a:lt1>
        <a:srgbClr val="FFFFFF"/>
      </a:lt1>
      <a:dk2>
        <a:srgbClr val="006699"/>
      </a:dk2>
      <a:lt2>
        <a:srgbClr val="C8D1DA"/>
      </a:lt2>
      <a:accent1>
        <a:srgbClr val="9AC0EA"/>
      </a:accent1>
      <a:accent2>
        <a:srgbClr val="80C3C8"/>
      </a:accent2>
      <a:accent3>
        <a:srgbClr val="FFFFFF"/>
      </a:accent3>
      <a:accent4>
        <a:srgbClr val="003353"/>
      </a:accent4>
      <a:accent5>
        <a:srgbClr val="CADCF3"/>
      </a:accent5>
      <a:accent6>
        <a:srgbClr val="73B0B5"/>
      </a:accent6>
      <a:hlink>
        <a:srgbClr val="81ABCB"/>
      </a:hlink>
      <a:folHlink>
        <a:srgbClr val="B6CBD6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9525" cap="flat" cmpd="sng" algn="ctr">
          <a:solidFill>
            <a:srgbClr val="333333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rtlCol="0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ea typeface="新細明體" pitchFamily="18" charset="-12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bg1"/>
        </a:solidFill>
        <a:ln w="9525" cap="flat" cmpd="sng" algn="ctr">
          <a:solidFill>
            <a:srgbClr val="333333"/>
          </a:solidFill>
          <a:prstDash val="dash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zh-TW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ea typeface="新細明體" pitchFamily="18" charset="-120"/>
          </a:defRPr>
        </a:defPPr>
      </a:lstStyle>
    </a:lnDef>
  </a:objectDefaults>
  <a:extraClrSchemeLst>
    <a:extraClrScheme>
      <a:clrScheme name="Blueprint 1">
        <a:dk1>
          <a:srgbClr val="000000"/>
        </a:dk1>
        <a:lt1>
          <a:srgbClr val="FFFFFF"/>
        </a:lt1>
        <a:dk2>
          <a:srgbClr val="40458C"/>
        </a:dk2>
        <a:lt2>
          <a:srgbClr val="FFFFCC"/>
        </a:lt2>
        <a:accent1>
          <a:srgbClr val="8D8DB3"/>
        </a:accent1>
        <a:accent2>
          <a:srgbClr val="B2B2B2"/>
        </a:accent2>
        <a:accent3>
          <a:srgbClr val="AFB0C5"/>
        </a:accent3>
        <a:accent4>
          <a:srgbClr val="DADADA"/>
        </a:accent4>
        <a:accent5>
          <a:srgbClr val="C5C5D6"/>
        </a:accent5>
        <a:accent6>
          <a:srgbClr val="A1A1A1"/>
        </a:accent6>
        <a:hlink>
          <a:srgbClr val="6F89F7"/>
        </a:hlink>
        <a:folHlink>
          <a:srgbClr val="4F56A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2">
        <a:dk1>
          <a:srgbClr val="40458C"/>
        </a:dk1>
        <a:lt1>
          <a:srgbClr val="FFFFFF"/>
        </a:lt1>
        <a:dk2>
          <a:srgbClr val="660066"/>
        </a:dk2>
        <a:lt2>
          <a:srgbClr val="B7C1EB"/>
        </a:lt2>
        <a:accent1>
          <a:srgbClr val="ECD882"/>
        </a:accent1>
        <a:accent2>
          <a:srgbClr val="B2B2B2"/>
        </a:accent2>
        <a:accent3>
          <a:srgbClr val="FFFFFF"/>
        </a:accent3>
        <a:accent4>
          <a:srgbClr val="353A77"/>
        </a:accent4>
        <a:accent5>
          <a:srgbClr val="F4E9C1"/>
        </a:accent5>
        <a:accent6>
          <a:srgbClr val="A1A1A1"/>
        </a:accent6>
        <a:hlink>
          <a:srgbClr val="6F89F7"/>
        </a:hlink>
        <a:folHlink>
          <a:srgbClr val="CFDBF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print 3">
        <a:dk1>
          <a:srgbClr val="000000"/>
        </a:dk1>
        <a:lt1>
          <a:srgbClr val="FFFFFF"/>
        </a:lt1>
        <a:dk2>
          <a:srgbClr val="4D4D4D"/>
        </a:dk2>
        <a:lt2>
          <a:srgbClr val="B2B2B2"/>
        </a:lt2>
        <a:accent1>
          <a:srgbClr val="969696"/>
        </a:accent1>
        <a:accent2>
          <a:srgbClr val="EAEAEA"/>
        </a:accent2>
        <a:accent3>
          <a:srgbClr val="FFFFFF"/>
        </a:accent3>
        <a:accent4>
          <a:srgbClr val="000000"/>
        </a:accent4>
        <a:accent5>
          <a:srgbClr val="C9C9C9"/>
        </a:accent5>
        <a:accent6>
          <a:srgbClr val="D4D4D4"/>
        </a:accent6>
        <a:hlink>
          <a:srgbClr val="777777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print 4">
        <a:dk1>
          <a:srgbClr val="333300"/>
        </a:dk1>
        <a:lt1>
          <a:srgbClr val="FFFFFF"/>
        </a:lt1>
        <a:dk2>
          <a:srgbClr val="663300"/>
        </a:dk2>
        <a:lt2>
          <a:srgbClr val="B2B2B2"/>
        </a:lt2>
        <a:accent1>
          <a:srgbClr val="DDC6A7"/>
        </a:accent1>
        <a:accent2>
          <a:srgbClr val="D9C167"/>
        </a:accent2>
        <a:accent3>
          <a:srgbClr val="FFFFFF"/>
        </a:accent3>
        <a:accent4>
          <a:srgbClr val="2A2A00"/>
        </a:accent4>
        <a:accent5>
          <a:srgbClr val="EBDFD0"/>
        </a:accent5>
        <a:accent6>
          <a:srgbClr val="C4AF5D"/>
        </a:accent6>
        <a:hlink>
          <a:srgbClr val="8A7A66"/>
        </a:hlink>
        <a:folHlink>
          <a:srgbClr val="C0AE9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ueprint 5">
        <a:dk1>
          <a:srgbClr val="000000"/>
        </a:dk1>
        <a:lt1>
          <a:srgbClr val="FFFFFF"/>
        </a:lt1>
        <a:dk2>
          <a:srgbClr val="003366"/>
        </a:dk2>
        <a:lt2>
          <a:srgbClr val="CCFFCC"/>
        </a:lt2>
        <a:accent1>
          <a:srgbClr val="006699"/>
        </a:accent1>
        <a:accent2>
          <a:srgbClr val="009999"/>
        </a:accent2>
        <a:accent3>
          <a:srgbClr val="AAADB8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99CC"/>
        </a:hlink>
        <a:folHlink>
          <a:srgbClr val="0045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6">
        <a:dk1>
          <a:srgbClr val="000000"/>
        </a:dk1>
        <a:lt1>
          <a:srgbClr val="FFFFFF"/>
        </a:lt1>
        <a:dk2>
          <a:srgbClr val="004A48"/>
        </a:dk2>
        <a:lt2>
          <a:srgbClr val="33CCCC"/>
        </a:lt2>
        <a:accent1>
          <a:srgbClr val="006699"/>
        </a:accent1>
        <a:accent2>
          <a:srgbClr val="009999"/>
        </a:accent2>
        <a:accent3>
          <a:srgbClr val="AAB1B1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CC99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7">
        <a:dk1>
          <a:srgbClr val="000000"/>
        </a:dk1>
        <a:lt1>
          <a:srgbClr val="FFFFFF"/>
        </a:lt1>
        <a:dk2>
          <a:srgbClr val="333300"/>
        </a:dk2>
        <a:lt2>
          <a:srgbClr val="FFFFCC"/>
        </a:lt2>
        <a:accent1>
          <a:srgbClr val="CC9900"/>
        </a:accent1>
        <a:accent2>
          <a:srgbClr val="CC6600"/>
        </a:accent2>
        <a:accent3>
          <a:srgbClr val="ADAD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808000"/>
        </a:hlink>
        <a:folHlink>
          <a:srgbClr val="525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ueprint 8">
        <a:dk1>
          <a:srgbClr val="003D62"/>
        </a:dk1>
        <a:lt1>
          <a:srgbClr val="FFFFFF"/>
        </a:lt1>
        <a:dk2>
          <a:srgbClr val="006699"/>
        </a:dk2>
        <a:lt2>
          <a:srgbClr val="C8D1DA"/>
        </a:lt2>
        <a:accent1>
          <a:srgbClr val="9AC0EA"/>
        </a:accent1>
        <a:accent2>
          <a:srgbClr val="80C3C8"/>
        </a:accent2>
        <a:accent3>
          <a:srgbClr val="FFFFFF"/>
        </a:accent3>
        <a:accent4>
          <a:srgbClr val="003353"/>
        </a:accent4>
        <a:accent5>
          <a:srgbClr val="CADCF3"/>
        </a:accent5>
        <a:accent6>
          <a:srgbClr val="73B0B5"/>
        </a:accent6>
        <a:hlink>
          <a:srgbClr val="81ABCB"/>
        </a:hlink>
        <a:folHlink>
          <a:srgbClr val="B6CBD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Office\Templates\Presentation Designs\Straight Edge.pot</Template>
  <TotalTime>26277</TotalTime>
  <Words>2038</Words>
  <Application>Microsoft Office PowerPoint</Application>
  <PresentationFormat>On-screen Show (4:3)</PresentationFormat>
  <Paragraphs>245</Paragraphs>
  <Slides>23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4" baseType="lpstr">
      <vt:lpstr>Blueprint</vt:lpstr>
      <vt:lpstr>НАСТАВНА ЈЕДИНИЦА 6:   Фармакокинетички модели и сатурациона фармакокинетика  </vt:lpstr>
      <vt:lpstr>Фармакокинетички модели</vt:lpstr>
      <vt:lpstr>Модел са једним одељком  (one compartment model)</vt:lpstr>
      <vt:lpstr>Модел са једним одељком</vt:lpstr>
      <vt:lpstr>Модел са једним одељком</vt:lpstr>
      <vt:lpstr>Модел са једним одељком</vt:lpstr>
      <vt:lpstr>Модел са два одељка  (two compartment model)</vt:lpstr>
      <vt:lpstr>Модел са два одељка</vt:lpstr>
      <vt:lpstr>Модел са два одељка</vt:lpstr>
      <vt:lpstr>Модел са два одељка</vt:lpstr>
      <vt:lpstr>Модел са два одељка</vt:lpstr>
      <vt:lpstr>Модел са два одељка</vt:lpstr>
      <vt:lpstr>Модел са три одељка (three compartment model)</vt:lpstr>
      <vt:lpstr>Модел са три одељка</vt:lpstr>
      <vt:lpstr>Модел са три одељка</vt:lpstr>
      <vt:lpstr>Модел са три одељка</vt:lpstr>
      <vt:lpstr>Модел са три одељка</vt:lpstr>
      <vt:lpstr>Фармакокинетика првог реда</vt:lpstr>
      <vt:lpstr>Фармакокинетика нултог реда</vt:lpstr>
      <vt:lpstr>Фармакокинетика првог реда  Фармакокинетика нултог реда</vt:lpstr>
      <vt:lpstr>Сатурациона фармакокинетика (кинетика ‘’мешовитог’’ реда)</vt:lpstr>
      <vt:lpstr>Сатурациона фармакокинетика</vt:lpstr>
      <vt:lpstr>Сатурациона фармакокинетика</vt:lpstr>
    </vt:vector>
  </TitlesOfParts>
  <Company>Judy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Fluid &amp; Electrolytes Management</dc:title>
  <dc:creator>Judy</dc:creator>
  <cp:lastModifiedBy>Natasa</cp:lastModifiedBy>
  <cp:revision>645</cp:revision>
  <dcterms:created xsi:type="dcterms:W3CDTF">2003-08-03T14:03:03Z</dcterms:created>
  <dcterms:modified xsi:type="dcterms:W3CDTF">2020-10-03T05:27:15Z</dcterms:modified>
</cp:coreProperties>
</file>

<file path=docProps/thumbnail.jpeg>
</file>